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
  </p:notesMasterIdLst>
  <p:sldIdLst>
    <p:sldId id="259" r:id="rId2"/>
    <p:sldId id="261" r:id="rId3"/>
  </p:sldIdLst>
  <p:sldSz cx="41148000" cy="50292000"/>
  <p:notesSz cx="9925050" cy="6797675"/>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C6C25"/>
    <a:srgbClr val="FFFFFF"/>
    <a:srgbClr val="2E7D5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p:scale>
          <a:sx n="30" d="100"/>
          <a:sy n="30" d="100"/>
        </p:scale>
        <p:origin x="-402" y="-14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761225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00B386-B47E-6847-6F17-122172D21D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747A3A-96C8-8AED-61A3-826E633AFF9D}"/>
              </a:ext>
            </a:extLst>
          </p:cNvPr>
          <p:cNvSpPr>
            <a:spLocks noGrp="1" noRot="1" noChangeAspect="1"/>
          </p:cNvSpPr>
          <p:nvPr>
            <p:ph type="sldImg"/>
          </p:nvPr>
        </p:nvSpPr>
        <p:spPr/>
        <p:txBody>
          <a:bodyPr lIns="16715" tIns="8358" rIns="16715" bIns="8358"/>
          <a:lstStyle/>
          <a:p>
            <a:endParaRPr lang="ro-RO"/>
          </a:p>
        </p:txBody>
      </p:sp>
      <p:sp>
        <p:nvSpPr>
          <p:cNvPr id="3" name="Notes Placeholder 2">
            <a:extLst>
              <a:ext uri="{FF2B5EF4-FFF2-40B4-BE49-F238E27FC236}">
                <a16:creationId xmlns:a16="http://schemas.microsoft.com/office/drawing/2014/main" id="{6A0B96F5-20F1-197C-527B-05D88829D7E9}"/>
              </a:ext>
            </a:extLst>
          </p:cNvPr>
          <p:cNvSpPr>
            <a:spLocks noGrp="1"/>
          </p:cNvSpPr>
          <p:nvPr>
            <p:ph type="body" idx="1"/>
          </p:nvPr>
        </p:nvSpPr>
        <p:spPr/>
        <p:txBody>
          <a:bodyPr lIns="16715" tIns="8358" rIns="16715" bIns="8358"/>
          <a:lstStyle/>
          <a:p>
            <a:endParaRPr lang="en-US" dirty="0"/>
          </a:p>
        </p:txBody>
      </p:sp>
      <p:sp>
        <p:nvSpPr>
          <p:cNvPr id="4" name="Slide Number Placeholder 3">
            <a:extLst>
              <a:ext uri="{FF2B5EF4-FFF2-40B4-BE49-F238E27FC236}">
                <a16:creationId xmlns:a16="http://schemas.microsoft.com/office/drawing/2014/main" id="{CBD1CC94-8E41-7C0A-A4A8-4AA98EF8C48A}"/>
              </a:ext>
            </a:extLst>
          </p:cNvPr>
          <p:cNvSpPr>
            <a:spLocks noGrp="1"/>
          </p:cNvSpPr>
          <p:nvPr>
            <p:ph type="sldNum" sz="quarter" idx="10"/>
          </p:nvPr>
        </p:nvSpPr>
        <p:spPr/>
        <p:txBody>
          <a:bodyPr lIns="16715" tIns="8358" rIns="16715" bIns="8358"/>
          <a:lstStyle/>
          <a:p>
            <a:fld id="{F7021451-1387-4CA6-816F-3879F97B5CBC}" type="slidenum">
              <a:rPr lang="en-US"/>
              <a:t>1</a:t>
            </a:fld>
            <a:endParaRPr lang="en-US" dirty="0"/>
          </a:p>
        </p:txBody>
      </p:sp>
    </p:spTree>
    <p:extLst>
      <p:ext uri="{BB962C8B-B14F-4D97-AF65-F5344CB8AC3E}">
        <p14:creationId xmlns:p14="http://schemas.microsoft.com/office/powerpoint/2010/main" val="12908282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234A8A-64D0-192A-1876-411FCDBA18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A16945-674C-F2E6-813C-F0D50F1D107D}"/>
              </a:ext>
            </a:extLst>
          </p:cNvPr>
          <p:cNvSpPr>
            <a:spLocks noGrp="1" noRot="1" noChangeAspect="1"/>
          </p:cNvSpPr>
          <p:nvPr>
            <p:ph type="sldImg"/>
          </p:nvPr>
        </p:nvSpPr>
        <p:spPr/>
        <p:txBody>
          <a:bodyPr lIns="16715" tIns="8358" rIns="16715" bIns="8358"/>
          <a:lstStyle/>
          <a:p>
            <a:endParaRPr lang="ro-RO"/>
          </a:p>
        </p:txBody>
      </p:sp>
      <p:sp>
        <p:nvSpPr>
          <p:cNvPr id="3" name="Notes Placeholder 2">
            <a:extLst>
              <a:ext uri="{FF2B5EF4-FFF2-40B4-BE49-F238E27FC236}">
                <a16:creationId xmlns:a16="http://schemas.microsoft.com/office/drawing/2014/main" id="{C264BC44-C425-7F03-50B5-72587D3195AF}"/>
              </a:ext>
            </a:extLst>
          </p:cNvPr>
          <p:cNvSpPr>
            <a:spLocks noGrp="1"/>
          </p:cNvSpPr>
          <p:nvPr>
            <p:ph type="body" idx="1"/>
          </p:nvPr>
        </p:nvSpPr>
        <p:spPr/>
        <p:txBody>
          <a:bodyPr lIns="16715" tIns="8358" rIns="16715" bIns="8358"/>
          <a:lstStyle/>
          <a:p>
            <a:endParaRPr lang="en-US" dirty="0"/>
          </a:p>
        </p:txBody>
      </p:sp>
      <p:sp>
        <p:nvSpPr>
          <p:cNvPr id="4" name="Slide Number Placeholder 3">
            <a:extLst>
              <a:ext uri="{FF2B5EF4-FFF2-40B4-BE49-F238E27FC236}">
                <a16:creationId xmlns:a16="http://schemas.microsoft.com/office/drawing/2014/main" id="{5B8401BD-535B-AD7F-E57B-8ACA50CA6E46}"/>
              </a:ext>
            </a:extLst>
          </p:cNvPr>
          <p:cNvSpPr>
            <a:spLocks noGrp="1"/>
          </p:cNvSpPr>
          <p:nvPr>
            <p:ph type="sldNum" sz="quarter" idx="10"/>
          </p:nvPr>
        </p:nvSpPr>
        <p:spPr/>
        <p:txBody>
          <a:bodyPr lIns="16715" tIns="8358" rIns="16715" bIns="8358"/>
          <a:lstStyle/>
          <a:p>
            <a:fld id="{F7021451-1387-4CA6-816F-3879F97B5CBC}" type="slidenum">
              <a:rPr lang="en-US"/>
              <a:t>2</a:t>
            </a:fld>
            <a:endParaRPr lang="en-US" dirty="0"/>
          </a:p>
        </p:txBody>
      </p:sp>
    </p:spTree>
    <p:extLst>
      <p:ext uri="{BB962C8B-B14F-4D97-AF65-F5344CB8AC3E}">
        <p14:creationId xmlns:p14="http://schemas.microsoft.com/office/powerpoint/2010/main" val="36541539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PPTIST_MASTER">
    <p:bg>
      <p:bgPr>
        <a:solidFill>
          <a:srgbClr val="FFFFFF"/>
        </a:solidFill>
        <a:effectLst/>
      </p:bgPr>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D4E74367-285C-BB0B-B493-A62FB98DDDC7}"/>
            </a:ext>
          </a:extLst>
        </p:cNvPr>
        <p:cNvGrpSpPr/>
        <p:nvPr/>
      </p:nvGrpSpPr>
      <p:grpSpPr>
        <a:xfrm>
          <a:off x="0" y="0"/>
          <a:ext cx="0" cy="0"/>
          <a:chOff x="0" y="0"/>
          <a:chExt cx="0" cy="0"/>
        </a:xfrm>
      </p:grpSpPr>
      <p:sp>
        <p:nvSpPr>
          <p:cNvPr id="25" name="Shape 22">
            <a:extLst>
              <a:ext uri="{FF2B5EF4-FFF2-40B4-BE49-F238E27FC236}">
                <a16:creationId xmlns:a16="http://schemas.microsoft.com/office/drawing/2014/main" id="{2A320AC4-E496-16EB-F0D3-AC1680BFE9A3}"/>
              </a:ext>
            </a:extLst>
          </p:cNvPr>
          <p:cNvSpPr/>
          <p:nvPr/>
        </p:nvSpPr>
        <p:spPr>
          <a:xfrm>
            <a:off x="2249714" y="22863627"/>
            <a:ext cx="36539714" cy="13343475"/>
          </a:xfrm>
          <a:prstGeom prst="rect">
            <a:avLst/>
          </a:prstGeom>
          <a:solidFill>
            <a:srgbClr val="FFFFFF"/>
          </a:solidFill>
          <a:ln w="12700">
            <a:solidFill>
              <a:srgbClr val="E0E0E0"/>
            </a:solidFill>
            <a:prstDash val="solid"/>
          </a:ln>
        </p:spPr>
        <p:txBody>
          <a:bodyPr/>
          <a:lstStyle/>
          <a:p>
            <a:endParaRPr lang="ro-RO"/>
          </a:p>
        </p:txBody>
      </p:sp>
      <p:pic>
        <p:nvPicPr>
          <p:cNvPr id="2" name="Image 0" descr="https://kimi-img.moonshot.cn/pub/slides/okc/z3cahossnyxwg/mnt/agents/output/template_converted/images/image_1.png">
            <a:extLst>
              <a:ext uri="{FF2B5EF4-FFF2-40B4-BE49-F238E27FC236}">
                <a16:creationId xmlns:a16="http://schemas.microsoft.com/office/drawing/2014/main" id="{5316C082-19A8-D246-8C77-8DECDE942016}"/>
              </a:ext>
            </a:extLst>
          </p:cNvPr>
          <p:cNvPicPr>
            <a:picLocks noChangeAspect="1"/>
          </p:cNvPicPr>
          <p:nvPr/>
        </p:nvPicPr>
        <p:blipFill>
          <a:blip r:embed="rId3"/>
          <a:srcRect t="-6446" b="-6446"/>
          <a:stretch/>
        </p:blipFill>
        <p:spPr>
          <a:xfrm>
            <a:off x="2624667" y="1705429"/>
            <a:ext cx="3689048" cy="5104190"/>
          </a:xfrm>
          <a:prstGeom prst="rect">
            <a:avLst/>
          </a:prstGeom>
        </p:spPr>
      </p:pic>
      <p:sp>
        <p:nvSpPr>
          <p:cNvPr id="3" name="Text 0">
            <a:extLst>
              <a:ext uri="{FF2B5EF4-FFF2-40B4-BE49-F238E27FC236}">
                <a16:creationId xmlns:a16="http://schemas.microsoft.com/office/drawing/2014/main" id="{FC20F838-D7DF-DAF0-4416-951A4CBE8CDD}"/>
              </a:ext>
            </a:extLst>
          </p:cNvPr>
          <p:cNvSpPr/>
          <p:nvPr/>
        </p:nvSpPr>
        <p:spPr>
          <a:xfrm>
            <a:off x="6313715" y="1930400"/>
            <a:ext cx="27867429" cy="5080000"/>
          </a:xfrm>
          <a:prstGeom prst="rect">
            <a:avLst/>
          </a:prstGeom>
          <a:noFill/>
          <a:ln/>
        </p:spPr>
        <p:txBody>
          <a:bodyPr wrap="square" lIns="0" tIns="0" rIns="0" bIns="0" rtlCol="0" anchor="t"/>
          <a:lstStyle/>
          <a:p>
            <a:pPr algn="ctr">
              <a:lnSpc>
                <a:spcPct val="115000"/>
              </a:lnSpc>
            </a:pPr>
            <a:r>
              <a:rPr lang="en-US" sz="7200" b="1" dirty="0">
                <a:solidFill>
                  <a:srgbClr val="000000"/>
                </a:solidFill>
                <a:latin typeface="Arial Black" panose="020B0A04020102020204" pitchFamily="34" charset="0"/>
                <a:ea typeface="Arial Black" pitchFamily="34" charset="-122"/>
                <a:cs typeface="Arial" panose="020B0604020202020204" pitchFamily="34" charset="0"/>
              </a:rPr>
              <a:t>Conferința anuală</a:t>
            </a:r>
            <a:endParaRPr lang="en-US" sz="7200" b="1" dirty="0">
              <a:latin typeface="Arial Black" panose="020B0A04020102020204" pitchFamily="34" charset="0"/>
              <a:cs typeface="Arial" panose="020B0604020202020204" pitchFamily="34" charset="0"/>
            </a:endParaRPr>
          </a:p>
          <a:p>
            <a:pPr algn="ctr">
              <a:lnSpc>
                <a:spcPct val="115000"/>
              </a:lnSpc>
            </a:pPr>
            <a:r>
              <a:rPr lang="en-US" sz="7200" b="1" dirty="0">
                <a:solidFill>
                  <a:srgbClr val="000000"/>
                </a:solidFill>
                <a:latin typeface="Arial Black" panose="020B0A04020102020204" pitchFamily="34" charset="0"/>
                <a:ea typeface="Arial Black" pitchFamily="34" charset="-122"/>
                <a:cs typeface="Arial" panose="020B0604020202020204" pitchFamily="34" charset="0"/>
              </a:rPr>
              <a:t>"Realizări și perspective în cercetarea agricolă</a:t>
            </a:r>
            <a:endParaRPr lang="en-US" sz="7200" b="1" dirty="0">
              <a:latin typeface="Arial Black" panose="020B0A04020102020204" pitchFamily="34" charset="0"/>
              <a:cs typeface="Arial" panose="020B0604020202020204" pitchFamily="34" charset="0"/>
            </a:endParaRPr>
          </a:p>
          <a:p>
            <a:pPr algn="ctr">
              <a:lnSpc>
                <a:spcPct val="115000"/>
              </a:lnSpc>
            </a:pPr>
            <a:r>
              <a:rPr lang="en-US" sz="7200" b="1" dirty="0">
                <a:solidFill>
                  <a:srgbClr val="000000"/>
                </a:solidFill>
                <a:latin typeface="Arial Black" panose="020B0A04020102020204" pitchFamily="34" charset="0"/>
                <a:ea typeface="Arial Black" pitchFamily="34" charset="-122"/>
                <a:cs typeface="Arial" panose="020B0604020202020204" pitchFamily="34" charset="0"/>
              </a:rPr>
              <a:t>și silvică românească"</a:t>
            </a:r>
            <a:endParaRPr lang="en-US" sz="7200" b="1" dirty="0">
              <a:latin typeface="Arial Black" panose="020B0A04020102020204" pitchFamily="34" charset="0"/>
              <a:cs typeface="Arial" panose="020B0604020202020204" pitchFamily="34" charset="0"/>
            </a:endParaRPr>
          </a:p>
          <a:p>
            <a:pPr algn="ctr">
              <a:lnSpc>
                <a:spcPct val="115000"/>
              </a:lnSpc>
            </a:pPr>
            <a:r>
              <a:rPr lang="en-US" sz="7200" b="1" dirty="0">
                <a:solidFill>
                  <a:srgbClr val="000000"/>
                </a:solidFill>
                <a:latin typeface="Arial Black" panose="020B0A04020102020204" pitchFamily="34" charset="0"/>
                <a:ea typeface="Arial Black" pitchFamily="34" charset="-122"/>
                <a:cs typeface="Arial" panose="020B0604020202020204" pitchFamily="34" charset="0"/>
              </a:rPr>
              <a:t>Ediția a V-a – 28 mai 2026</a:t>
            </a:r>
            <a:endParaRPr lang="en-US" sz="7200" b="1" dirty="0">
              <a:latin typeface="Arial Black" panose="020B0A04020102020204" pitchFamily="34" charset="0"/>
              <a:cs typeface="Arial" panose="020B0604020202020204" pitchFamily="34" charset="0"/>
            </a:endParaRPr>
          </a:p>
        </p:txBody>
      </p:sp>
      <p:sp>
        <p:nvSpPr>
          <p:cNvPr id="5" name="Shape 2">
            <a:extLst>
              <a:ext uri="{FF2B5EF4-FFF2-40B4-BE49-F238E27FC236}">
                <a16:creationId xmlns:a16="http://schemas.microsoft.com/office/drawing/2014/main" id="{7B4D4D92-0E6D-5523-DFE8-3F8FB3924B34}"/>
              </a:ext>
            </a:extLst>
          </p:cNvPr>
          <p:cNvSpPr/>
          <p:nvPr/>
        </p:nvSpPr>
        <p:spPr>
          <a:xfrm>
            <a:off x="228600" y="7753048"/>
            <a:ext cx="41148000" cy="0"/>
          </a:xfrm>
          <a:prstGeom prst="straightConnector1">
            <a:avLst/>
          </a:prstGeom>
          <a:noFill/>
          <a:ln w="127000">
            <a:solidFill>
              <a:srgbClr val="FF0000"/>
            </a:solidFill>
            <a:prstDash val="solid"/>
            <a:headEnd type="none"/>
            <a:tailEnd type="none"/>
          </a:ln>
        </p:spPr>
        <p:txBody>
          <a:bodyPr/>
          <a:lstStyle/>
          <a:p>
            <a:endParaRPr lang="ro-RO"/>
          </a:p>
        </p:txBody>
      </p:sp>
      <p:sp>
        <p:nvSpPr>
          <p:cNvPr id="6" name="Shape 3">
            <a:extLst>
              <a:ext uri="{FF2B5EF4-FFF2-40B4-BE49-F238E27FC236}">
                <a16:creationId xmlns:a16="http://schemas.microsoft.com/office/drawing/2014/main" id="{E0B5AFFB-5432-C01A-E5E0-3B367310C8C8}"/>
              </a:ext>
            </a:extLst>
          </p:cNvPr>
          <p:cNvSpPr/>
          <p:nvPr/>
        </p:nvSpPr>
        <p:spPr>
          <a:xfrm>
            <a:off x="228600" y="7933267"/>
            <a:ext cx="41148000" cy="0"/>
          </a:xfrm>
          <a:prstGeom prst="straightConnector1">
            <a:avLst/>
          </a:prstGeom>
          <a:noFill/>
          <a:ln w="127000">
            <a:solidFill>
              <a:srgbClr val="FFFF00"/>
            </a:solidFill>
            <a:prstDash val="solid"/>
            <a:headEnd type="none"/>
            <a:tailEnd type="none"/>
          </a:ln>
        </p:spPr>
        <p:txBody>
          <a:bodyPr/>
          <a:lstStyle/>
          <a:p>
            <a:endParaRPr lang="ro-RO"/>
          </a:p>
        </p:txBody>
      </p:sp>
      <p:sp>
        <p:nvSpPr>
          <p:cNvPr id="7" name="Shape 4">
            <a:extLst>
              <a:ext uri="{FF2B5EF4-FFF2-40B4-BE49-F238E27FC236}">
                <a16:creationId xmlns:a16="http://schemas.microsoft.com/office/drawing/2014/main" id="{4288EF5C-A896-0F42-8177-6FC20837F67D}"/>
              </a:ext>
            </a:extLst>
          </p:cNvPr>
          <p:cNvSpPr/>
          <p:nvPr/>
        </p:nvSpPr>
        <p:spPr>
          <a:xfrm>
            <a:off x="228600" y="8036076"/>
            <a:ext cx="41148000" cy="0"/>
          </a:xfrm>
          <a:prstGeom prst="straightConnector1">
            <a:avLst/>
          </a:prstGeom>
          <a:noFill/>
          <a:ln w="127000">
            <a:solidFill>
              <a:srgbClr val="0070C0"/>
            </a:solidFill>
            <a:prstDash val="solid"/>
            <a:headEnd type="none"/>
            <a:tailEnd type="none"/>
          </a:ln>
        </p:spPr>
        <p:txBody>
          <a:bodyPr/>
          <a:lstStyle/>
          <a:p>
            <a:endParaRPr lang="ro-RO"/>
          </a:p>
        </p:txBody>
      </p:sp>
      <p:sp>
        <p:nvSpPr>
          <p:cNvPr id="8" name="Text 5">
            <a:extLst>
              <a:ext uri="{FF2B5EF4-FFF2-40B4-BE49-F238E27FC236}">
                <a16:creationId xmlns:a16="http://schemas.microsoft.com/office/drawing/2014/main" id="{60A00D63-8FF6-59D3-C86F-C25422931AB4}"/>
              </a:ext>
            </a:extLst>
          </p:cNvPr>
          <p:cNvSpPr/>
          <p:nvPr/>
        </p:nvSpPr>
        <p:spPr>
          <a:xfrm>
            <a:off x="2406952" y="8224761"/>
            <a:ext cx="36539714" cy="1451429"/>
          </a:xfrm>
          <a:prstGeom prst="rect">
            <a:avLst/>
          </a:prstGeom>
          <a:noFill/>
          <a:ln/>
        </p:spPr>
        <p:txBody>
          <a:bodyPr wrap="none" lIns="0" tIns="0" rIns="0" bIns="0" rtlCol="0" anchor="ctr"/>
          <a:lstStyle/>
          <a:p>
            <a:pPr algn="ctr">
              <a:lnSpc>
                <a:spcPct val="100000"/>
              </a:lnSpc>
            </a:pPr>
            <a:r>
              <a:rPr lang="en-US" sz="6000" b="1" dirty="0">
                <a:latin typeface="Arial" pitchFamily="34" charset="0"/>
                <a:ea typeface="Arial" pitchFamily="34" charset="-122"/>
                <a:cs typeface="Arial" pitchFamily="34" charset="-120"/>
              </a:rPr>
              <a:t>CERTIFICATELE DE CARBON: OPORTUNITĂȚI ȘI PROVOCĂRI PENTRU SECTORUL AGRICOL</a:t>
            </a:r>
            <a:endParaRPr lang="en-US" sz="6000" dirty="0"/>
          </a:p>
        </p:txBody>
      </p:sp>
      <p:sp>
        <p:nvSpPr>
          <p:cNvPr id="9" name="Text 6">
            <a:extLst>
              <a:ext uri="{FF2B5EF4-FFF2-40B4-BE49-F238E27FC236}">
                <a16:creationId xmlns:a16="http://schemas.microsoft.com/office/drawing/2014/main" id="{21C4913B-9CC7-4718-EB8B-22F17A660EB3}"/>
              </a:ext>
            </a:extLst>
          </p:cNvPr>
          <p:cNvSpPr/>
          <p:nvPr/>
        </p:nvSpPr>
        <p:spPr>
          <a:xfrm>
            <a:off x="2249714" y="9676190"/>
            <a:ext cx="36007524" cy="846667"/>
          </a:xfrm>
          <a:prstGeom prst="rect">
            <a:avLst/>
          </a:prstGeom>
          <a:noFill/>
          <a:ln/>
        </p:spPr>
        <p:txBody>
          <a:bodyPr wrap="none" lIns="0" tIns="0" rIns="0" bIns="0" rtlCol="0" anchor="ctr"/>
          <a:lstStyle/>
          <a:p>
            <a:pPr algn="r">
              <a:lnSpc>
                <a:spcPct val="100000"/>
              </a:lnSpc>
            </a:pPr>
            <a:r>
              <a:rPr lang="en-US" sz="3600" b="1" dirty="0">
                <a:latin typeface="Arial" pitchFamily="34" charset="0"/>
                <a:ea typeface="Arial" pitchFamily="34" charset="-122"/>
                <a:cs typeface="Arial" pitchFamily="34" charset="-120"/>
              </a:rPr>
              <a:t>Ing.</a:t>
            </a:r>
            <a:r>
              <a:rPr lang="ro-RO" sz="3600" b="1" dirty="0">
                <a:latin typeface="Arial" pitchFamily="34" charset="0"/>
                <a:ea typeface="Arial" pitchFamily="34" charset="-122"/>
                <a:cs typeface="Arial" pitchFamily="34" charset="-120"/>
              </a:rPr>
              <a:t> drd.</a:t>
            </a:r>
            <a:r>
              <a:rPr lang="en-US" sz="3600" b="1" dirty="0">
                <a:latin typeface="Arial" pitchFamily="34" charset="0"/>
                <a:ea typeface="Arial" pitchFamily="34" charset="-122"/>
                <a:cs typeface="Arial" pitchFamily="34" charset="-120"/>
              </a:rPr>
              <a:t> ȘERBAN Claudiu | ICDM Cristian-Sibiu | Sector_vegetal@icdm.ro</a:t>
            </a:r>
            <a:endParaRPr lang="en-US" sz="3600" dirty="0"/>
          </a:p>
        </p:txBody>
      </p:sp>
      <p:sp>
        <p:nvSpPr>
          <p:cNvPr id="10" name="Shape 7">
            <a:extLst>
              <a:ext uri="{FF2B5EF4-FFF2-40B4-BE49-F238E27FC236}">
                <a16:creationId xmlns:a16="http://schemas.microsoft.com/office/drawing/2014/main" id="{9BCB7273-4367-E96E-21B7-AB23AB705C4C}"/>
              </a:ext>
            </a:extLst>
          </p:cNvPr>
          <p:cNvSpPr/>
          <p:nvPr/>
        </p:nvSpPr>
        <p:spPr>
          <a:xfrm>
            <a:off x="2249714" y="10522858"/>
            <a:ext cx="36553620" cy="1269999"/>
          </a:xfrm>
          <a:prstGeom prst="rect">
            <a:avLst/>
          </a:prstGeom>
          <a:solidFill>
            <a:srgbClr val="2E7D52"/>
          </a:solidFill>
          <a:ln/>
        </p:spPr>
        <p:txBody>
          <a:bodyPr/>
          <a:lstStyle/>
          <a:p>
            <a:endParaRPr lang="ro-RO"/>
          </a:p>
        </p:txBody>
      </p:sp>
      <p:sp>
        <p:nvSpPr>
          <p:cNvPr id="11" name="Text 8">
            <a:extLst>
              <a:ext uri="{FF2B5EF4-FFF2-40B4-BE49-F238E27FC236}">
                <a16:creationId xmlns:a16="http://schemas.microsoft.com/office/drawing/2014/main" id="{C81D423D-C9AE-7FB1-D37A-76FCC5224BA7}"/>
              </a:ext>
            </a:extLst>
          </p:cNvPr>
          <p:cNvSpPr/>
          <p:nvPr/>
        </p:nvSpPr>
        <p:spPr>
          <a:xfrm>
            <a:off x="3041952" y="10764762"/>
            <a:ext cx="34600848" cy="786190"/>
          </a:xfrm>
          <a:prstGeom prst="rect">
            <a:avLst/>
          </a:prstGeom>
          <a:noFill/>
          <a:ln/>
        </p:spPr>
        <p:txBody>
          <a:bodyPr wrap="none" lIns="0" tIns="0" rIns="0" bIns="0" rtlCol="0" anchor="ctr"/>
          <a:lstStyle/>
          <a:p>
            <a:pPr>
              <a:lnSpc>
                <a:spcPct val="100000"/>
              </a:lnSpc>
            </a:pPr>
            <a:r>
              <a:rPr lang="en-US" sz="4400" b="1" dirty="0">
                <a:solidFill>
                  <a:srgbClr val="FFFFFF"/>
                </a:solidFill>
                <a:latin typeface="Arial" pitchFamily="34" charset="0"/>
                <a:ea typeface="Arial" pitchFamily="34" charset="-122"/>
                <a:cs typeface="Arial" pitchFamily="34" charset="-120"/>
              </a:rPr>
              <a:t>INTRODUCERE</a:t>
            </a:r>
            <a:endParaRPr lang="en-US" sz="4400" dirty="0"/>
          </a:p>
        </p:txBody>
      </p:sp>
      <p:sp>
        <p:nvSpPr>
          <p:cNvPr id="12" name="Shape 9">
            <a:extLst>
              <a:ext uri="{FF2B5EF4-FFF2-40B4-BE49-F238E27FC236}">
                <a16:creationId xmlns:a16="http://schemas.microsoft.com/office/drawing/2014/main" id="{00B79C07-902F-2CA3-73CC-7C96E4CE91D1}"/>
              </a:ext>
            </a:extLst>
          </p:cNvPr>
          <p:cNvSpPr/>
          <p:nvPr/>
        </p:nvSpPr>
        <p:spPr>
          <a:xfrm>
            <a:off x="2249714" y="11550952"/>
            <a:ext cx="36539714" cy="3991429"/>
          </a:xfrm>
          <a:prstGeom prst="rect">
            <a:avLst/>
          </a:prstGeom>
          <a:solidFill>
            <a:srgbClr val="FFFFFF"/>
          </a:solidFill>
          <a:ln w="12700">
            <a:solidFill>
              <a:srgbClr val="E0E0E0"/>
            </a:solidFill>
            <a:prstDash val="solid"/>
          </a:ln>
        </p:spPr>
        <p:txBody>
          <a:bodyPr/>
          <a:lstStyle/>
          <a:p>
            <a:endParaRPr lang="ro-RO"/>
          </a:p>
        </p:txBody>
      </p:sp>
      <p:sp>
        <p:nvSpPr>
          <p:cNvPr id="14" name="Shape 11">
            <a:extLst>
              <a:ext uri="{FF2B5EF4-FFF2-40B4-BE49-F238E27FC236}">
                <a16:creationId xmlns:a16="http://schemas.microsoft.com/office/drawing/2014/main" id="{E89F883D-6C85-11C7-C55D-1FFED416CC5F}"/>
              </a:ext>
            </a:extLst>
          </p:cNvPr>
          <p:cNvSpPr/>
          <p:nvPr/>
        </p:nvSpPr>
        <p:spPr>
          <a:xfrm>
            <a:off x="2249714" y="14179252"/>
            <a:ext cx="36553620" cy="1209524"/>
          </a:xfrm>
          <a:prstGeom prst="rect">
            <a:avLst/>
          </a:prstGeom>
          <a:solidFill>
            <a:srgbClr val="2E7D52"/>
          </a:solidFill>
          <a:ln/>
        </p:spPr>
        <p:txBody>
          <a:bodyPr/>
          <a:lstStyle/>
          <a:p>
            <a:endParaRPr lang="ro-RO"/>
          </a:p>
        </p:txBody>
      </p:sp>
      <p:sp>
        <p:nvSpPr>
          <p:cNvPr id="15" name="Text 12">
            <a:extLst>
              <a:ext uri="{FF2B5EF4-FFF2-40B4-BE49-F238E27FC236}">
                <a16:creationId xmlns:a16="http://schemas.microsoft.com/office/drawing/2014/main" id="{7A6625F2-561F-AF34-EE34-61BCEDE73FC7}"/>
              </a:ext>
            </a:extLst>
          </p:cNvPr>
          <p:cNvSpPr/>
          <p:nvPr/>
        </p:nvSpPr>
        <p:spPr>
          <a:xfrm>
            <a:off x="2991152" y="13843002"/>
            <a:ext cx="31122258" cy="1699379"/>
          </a:xfrm>
          <a:prstGeom prst="rect">
            <a:avLst/>
          </a:prstGeom>
          <a:noFill/>
          <a:ln/>
        </p:spPr>
        <p:txBody>
          <a:bodyPr wrap="none" lIns="0" tIns="0" rIns="0" bIns="0" rtlCol="0" anchor="ctr"/>
          <a:lstStyle/>
          <a:p>
            <a:pPr>
              <a:lnSpc>
                <a:spcPct val="100000"/>
              </a:lnSpc>
            </a:pPr>
            <a:r>
              <a:rPr lang="en-US" sz="4400" b="1" dirty="0">
                <a:solidFill>
                  <a:srgbClr val="FFFFFF"/>
                </a:solidFill>
                <a:latin typeface="Arial" pitchFamily="34" charset="0"/>
                <a:ea typeface="Arial" pitchFamily="34" charset="-122"/>
                <a:cs typeface="Arial" pitchFamily="34" charset="-120"/>
              </a:rPr>
              <a:t>MATERIAL ȘI METODE</a:t>
            </a:r>
            <a:endParaRPr lang="en-US" sz="4400" dirty="0"/>
          </a:p>
        </p:txBody>
      </p:sp>
      <p:sp>
        <p:nvSpPr>
          <p:cNvPr id="16" name="Shape 13">
            <a:extLst>
              <a:ext uri="{FF2B5EF4-FFF2-40B4-BE49-F238E27FC236}">
                <a16:creationId xmlns:a16="http://schemas.microsoft.com/office/drawing/2014/main" id="{3E0815A1-1FA0-65EC-8DCC-EDE2BB26F913}"/>
              </a:ext>
            </a:extLst>
          </p:cNvPr>
          <p:cNvSpPr/>
          <p:nvPr/>
        </p:nvSpPr>
        <p:spPr>
          <a:xfrm>
            <a:off x="2249714" y="15329511"/>
            <a:ext cx="36539714" cy="6539895"/>
          </a:xfrm>
          <a:prstGeom prst="rect">
            <a:avLst/>
          </a:prstGeom>
          <a:solidFill>
            <a:srgbClr val="FFFFFF"/>
          </a:solidFill>
          <a:ln w="12700">
            <a:solidFill>
              <a:srgbClr val="E0E0E0"/>
            </a:solidFill>
            <a:prstDash val="solid"/>
          </a:ln>
        </p:spPr>
        <p:txBody>
          <a:bodyPr/>
          <a:lstStyle/>
          <a:p>
            <a:endParaRPr lang="ro-RO" u="sng" dirty="0"/>
          </a:p>
        </p:txBody>
      </p:sp>
      <p:sp>
        <p:nvSpPr>
          <p:cNvPr id="17" name="Text 14">
            <a:extLst>
              <a:ext uri="{FF2B5EF4-FFF2-40B4-BE49-F238E27FC236}">
                <a16:creationId xmlns:a16="http://schemas.microsoft.com/office/drawing/2014/main" id="{96D1731F-0E21-97BF-8064-271DAFD1467F}"/>
              </a:ext>
            </a:extLst>
          </p:cNvPr>
          <p:cNvSpPr/>
          <p:nvPr/>
        </p:nvSpPr>
        <p:spPr>
          <a:xfrm>
            <a:off x="2638576" y="15479486"/>
            <a:ext cx="6997095" cy="816430"/>
          </a:xfrm>
          <a:prstGeom prst="rect">
            <a:avLst/>
          </a:prstGeom>
          <a:noFill/>
          <a:ln/>
        </p:spPr>
        <p:txBody>
          <a:bodyPr wrap="none" lIns="0" tIns="0" rIns="0" bIns="0" rtlCol="0" anchor="ctr"/>
          <a:lstStyle/>
          <a:p>
            <a:pPr>
              <a:lnSpc>
                <a:spcPct val="100000"/>
              </a:lnSpc>
            </a:pPr>
            <a:r>
              <a:rPr lang="en-US" sz="3200" b="1" u="sng" dirty="0">
                <a:solidFill>
                  <a:srgbClr val="2E7D52"/>
                </a:solidFill>
                <a:latin typeface="Arial" pitchFamily="34" charset="0"/>
                <a:ea typeface="Arial" pitchFamily="34" charset="-122"/>
                <a:cs typeface="Arial" pitchFamily="34" charset="-120"/>
              </a:rPr>
              <a:t>CADRUL LEGISLATIV UE</a:t>
            </a:r>
            <a:endParaRPr lang="en-US" sz="3200" u="sng" dirty="0"/>
          </a:p>
        </p:txBody>
      </p:sp>
      <p:sp>
        <p:nvSpPr>
          <p:cNvPr id="18" name="Text 15">
            <a:extLst>
              <a:ext uri="{FF2B5EF4-FFF2-40B4-BE49-F238E27FC236}">
                <a16:creationId xmlns:a16="http://schemas.microsoft.com/office/drawing/2014/main" id="{8415C682-CD7A-E58C-5320-D9221DD077F6}"/>
              </a:ext>
            </a:extLst>
          </p:cNvPr>
          <p:cNvSpPr/>
          <p:nvPr/>
        </p:nvSpPr>
        <p:spPr>
          <a:xfrm>
            <a:off x="2638576" y="16461619"/>
            <a:ext cx="6427409" cy="5763382"/>
          </a:xfrm>
          <a:prstGeom prst="rect">
            <a:avLst/>
          </a:prstGeom>
          <a:noFill/>
          <a:ln/>
        </p:spPr>
        <p:txBody>
          <a:bodyPr wrap="square" lIns="0" tIns="0" rIns="0" bIns="0" rtlCol="0" anchor="t"/>
          <a:lstStyle/>
          <a:p>
            <a:pPr>
              <a:lnSpc>
                <a:spcPct val="130000"/>
              </a:lnSpc>
            </a:pPr>
            <a:r>
              <a:rPr lang="en-US" sz="3200" b="1" dirty="0">
                <a:solidFill>
                  <a:srgbClr val="000000"/>
                </a:solidFill>
                <a:latin typeface="Arial" pitchFamily="34" charset="0"/>
                <a:ea typeface="Arial" pitchFamily="34" charset="-122"/>
                <a:cs typeface="Arial" pitchFamily="34" charset="-120"/>
              </a:rPr>
              <a:t>Regulamentul (UE) 2024/3012</a:t>
            </a:r>
            <a:r>
              <a:rPr lang="en-US" sz="3200" dirty="0">
                <a:solidFill>
                  <a:srgbClr val="000000"/>
                </a:solidFill>
                <a:latin typeface="Arial" pitchFamily="34" charset="0"/>
                <a:ea typeface="Arial" pitchFamily="34" charset="-122"/>
                <a:cs typeface="Arial" pitchFamily="34" charset="-120"/>
              </a:rPr>
              <a:t> - cadru de certificare pentru absorbții permanente de carbon și agricultura carbonului.</a:t>
            </a:r>
            <a:endParaRPr lang="en-US" sz="3200" dirty="0"/>
          </a:p>
          <a:p>
            <a:pPr>
              <a:lnSpc>
                <a:spcPct val="130000"/>
              </a:lnSpc>
              <a:spcBef>
                <a:spcPts val="1000"/>
              </a:spcBef>
            </a:pPr>
            <a:r>
              <a:rPr lang="en-US" sz="3200" b="1" dirty="0">
                <a:solidFill>
                  <a:srgbClr val="C8860D"/>
                </a:solidFill>
                <a:latin typeface="Arial" pitchFamily="34" charset="0"/>
                <a:ea typeface="Arial" pitchFamily="34" charset="-122"/>
                <a:cs typeface="Arial" pitchFamily="34" charset="-120"/>
              </a:rPr>
              <a:t>2024</a:t>
            </a:r>
            <a:r>
              <a:rPr lang="en-US" sz="3200" dirty="0">
                <a:solidFill>
                  <a:srgbClr val="000000"/>
                </a:solidFill>
                <a:latin typeface="Arial" pitchFamily="34" charset="0"/>
                <a:ea typeface="Arial" pitchFamily="34" charset="-122"/>
                <a:cs typeface="Arial" pitchFamily="34" charset="-120"/>
              </a:rPr>
              <a:t> Intrare CRCF  </a:t>
            </a:r>
            <a:endParaRPr lang="ro-RO" sz="3200" dirty="0">
              <a:solidFill>
                <a:srgbClr val="000000"/>
              </a:solidFill>
              <a:latin typeface="Arial" pitchFamily="34" charset="0"/>
              <a:ea typeface="Arial" pitchFamily="34" charset="-122"/>
              <a:cs typeface="Arial" pitchFamily="34" charset="-120"/>
            </a:endParaRPr>
          </a:p>
          <a:p>
            <a:pPr>
              <a:lnSpc>
                <a:spcPct val="130000"/>
              </a:lnSpc>
              <a:spcBef>
                <a:spcPts val="1000"/>
              </a:spcBef>
            </a:pPr>
            <a:r>
              <a:rPr lang="en-US" sz="3200" b="1" dirty="0">
                <a:solidFill>
                  <a:srgbClr val="C8860D"/>
                </a:solidFill>
                <a:latin typeface="Arial" pitchFamily="34" charset="0"/>
                <a:ea typeface="Arial" pitchFamily="34" charset="-122"/>
                <a:cs typeface="Arial" pitchFamily="34" charset="-120"/>
              </a:rPr>
              <a:t>2025</a:t>
            </a:r>
            <a:r>
              <a:rPr lang="en-US" sz="3200" dirty="0">
                <a:solidFill>
                  <a:srgbClr val="000000"/>
                </a:solidFill>
                <a:latin typeface="Arial" pitchFamily="34" charset="0"/>
                <a:ea typeface="Arial" pitchFamily="34" charset="-122"/>
                <a:cs typeface="Arial" pitchFamily="34" charset="-120"/>
              </a:rPr>
              <a:t> Reguli certificare  </a:t>
            </a:r>
            <a:endParaRPr lang="ro-RO" sz="3200" dirty="0">
              <a:solidFill>
                <a:srgbClr val="000000"/>
              </a:solidFill>
              <a:latin typeface="Arial" pitchFamily="34" charset="0"/>
              <a:ea typeface="Arial" pitchFamily="34" charset="-122"/>
              <a:cs typeface="Arial" pitchFamily="34" charset="-120"/>
            </a:endParaRPr>
          </a:p>
          <a:p>
            <a:pPr>
              <a:lnSpc>
                <a:spcPct val="130000"/>
              </a:lnSpc>
              <a:spcBef>
                <a:spcPts val="1000"/>
              </a:spcBef>
            </a:pPr>
            <a:r>
              <a:rPr lang="en-US" sz="3200" b="1" dirty="0">
                <a:solidFill>
                  <a:srgbClr val="C8860D"/>
                </a:solidFill>
                <a:latin typeface="Arial" pitchFamily="34" charset="0"/>
                <a:ea typeface="Arial" pitchFamily="34" charset="-122"/>
                <a:cs typeface="Arial" pitchFamily="34" charset="-120"/>
              </a:rPr>
              <a:t>2026</a:t>
            </a:r>
            <a:r>
              <a:rPr lang="en-US" sz="3200" dirty="0">
                <a:solidFill>
                  <a:srgbClr val="000000"/>
                </a:solidFill>
                <a:latin typeface="Arial" pitchFamily="34" charset="0"/>
                <a:ea typeface="Arial" pitchFamily="34" charset="-122"/>
                <a:cs typeface="Arial" pitchFamily="34" charset="-120"/>
              </a:rPr>
              <a:t> Metodologii farming</a:t>
            </a:r>
            <a:endParaRPr lang="en-US" sz="3200" dirty="0"/>
          </a:p>
        </p:txBody>
      </p:sp>
      <p:sp>
        <p:nvSpPr>
          <p:cNvPr id="19" name="Text 16">
            <a:extLst>
              <a:ext uri="{FF2B5EF4-FFF2-40B4-BE49-F238E27FC236}">
                <a16:creationId xmlns:a16="http://schemas.microsoft.com/office/drawing/2014/main" id="{8A8869A0-2895-505F-6B4B-DA6D59F243E9}"/>
              </a:ext>
            </a:extLst>
          </p:cNvPr>
          <p:cNvSpPr/>
          <p:nvPr/>
        </p:nvSpPr>
        <p:spPr>
          <a:xfrm>
            <a:off x="14488884" y="26853089"/>
            <a:ext cx="11772295" cy="649821"/>
          </a:xfrm>
          <a:prstGeom prst="rect">
            <a:avLst/>
          </a:prstGeom>
          <a:noFill/>
          <a:ln/>
        </p:spPr>
        <p:txBody>
          <a:bodyPr wrap="none" lIns="0" tIns="0" rIns="0" bIns="0" rtlCol="0" anchor="ctr"/>
          <a:lstStyle/>
          <a:p>
            <a:pPr>
              <a:lnSpc>
                <a:spcPct val="100000"/>
              </a:lnSpc>
            </a:pPr>
            <a:r>
              <a:rPr lang="en-US" sz="3200" b="1" dirty="0">
                <a:latin typeface="Arial" pitchFamily="34" charset="0"/>
                <a:ea typeface="Arial" pitchFamily="34" charset="-122"/>
                <a:cs typeface="Arial" pitchFamily="34" charset="-120"/>
              </a:rPr>
              <a:t>CERTIFICATE PENTRU BIODIVERSITATE</a:t>
            </a:r>
            <a:endParaRPr lang="en-US" sz="1100" dirty="0"/>
          </a:p>
        </p:txBody>
      </p:sp>
      <p:sp>
        <p:nvSpPr>
          <p:cNvPr id="23" name="Shape 20">
            <a:extLst>
              <a:ext uri="{FF2B5EF4-FFF2-40B4-BE49-F238E27FC236}">
                <a16:creationId xmlns:a16="http://schemas.microsoft.com/office/drawing/2014/main" id="{1DDE94BF-B403-DCC8-4151-B0F606EBDD37}"/>
              </a:ext>
            </a:extLst>
          </p:cNvPr>
          <p:cNvSpPr/>
          <p:nvPr/>
        </p:nvSpPr>
        <p:spPr>
          <a:xfrm>
            <a:off x="2249714" y="21818600"/>
            <a:ext cx="36553620" cy="1045027"/>
          </a:xfrm>
          <a:prstGeom prst="rect">
            <a:avLst/>
          </a:prstGeom>
          <a:solidFill>
            <a:srgbClr val="2E7D52"/>
          </a:solidFill>
          <a:ln/>
        </p:spPr>
        <p:txBody>
          <a:bodyPr/>
          <a:lstStyle/>
          <a:p>
            <a:endParaRPr lang="ro-RO"/>
          </a:p>
        </p:txBody>
      </p:sp>
      <p:sp>
        <p:nvSpPr>
          <p:cNvPr id="24" name="Text 21">
            <a:extLst>
              <a:ext uri="{FF2B5EF4-FFF2-40B4-BE49-F238E27FC236}">
                <a16:creationId xmlns:a16="http://schemas.microsoft.com/office/drawing/2014/main" id="{AFEDBE5A-499B-8709-4239-ADE7A1C91E7F}"/>
              </a:ext>
            </a:extLst>
          </p:cNvPr>
          <p:cNvSpPr/>
          <p:nvPr/>
        </p:nvSpPr>
        <p:spPr>
          <a:xfrm>
            <a:off x="2991152" y="22045988"/>
            <a:ext cx="36225238" cy="786190"/>
          </a:xfrm>
          <a:prstGeom prst="rect">
            <a:avLst/>
          </a:prstGeom>
          <a:noFill/>
          <a:ln/>
        </p:spPr>
        <p:txBody>
          <a:bodyPr wrap="none" lIns="0" tIns="0" rIns="0" bIns="0" rtlCol="0" anchor="ctr"/>
          <a:lstStyle/>
          <a:p>
            <a:pPr>
              <a:lnSpc>
                <a:spcPct val="100000"/>
              </a:lnSpc>
            </a:pPr>
            <a:r>
              <a:rPr lang="en-US" sz="4400" b="1" dirty="0">
                <a:solidFill>
                  <a:srgbClr val="FFFFFF"/>
                </a:solidFill>
                <a:latin typeface="Arial" pitchFamily="34" charset="0"/>
                <a:ea typeface="Arial" pitchFamily="34" charset="-122"/>
                <a:cs typeface="Arial" pitchFamily="34" charset="-120"/>
              </a:rPr>
              <a:t>REZULTATE ȘI DISCUȚII</a:t>
            </a:r>
            <a:endParaRPr lang="en-US" sz="4400" dirty="0"/>
          </a:p>
        </p:txBody>
      </p:sp>
      <p:sp>
        <p:nvSpPr>
          <p:cNvPr id="27" name="Text 24">
            <a:extLst>
              <a:ext uri="{FF2B5EF4-FFF2-40B4-BE49-F238E27FC236}">
                <a16:creationId xmlns:a16="http://schemas.microsoft.com/office/drawing/2014/main" id="{3A89CC36-E9D7-0B6C-38CF-0AA99C2816EC}"/>
              </a:ext>
            </a:extLst>
          </p:cNvPr>
          <p:cNvSpPr/>
          <p:nvPr/>
        </p:nvSpPr>
        <p:spPr>
          <a:xfrm>
            <a:off x="10603895" y="16722875"/>
            <a:ext cx="7305524" cy="3001228"/>
          </a:xfrm>
          <a:prstGeom prst="rect">
            <a:avLst/>
          </a:prstGeom>
          <a:noFill/>
          <a:ln/>
        </p:spPr>
        <p:txBody>
          <a:bodyPr wrap="square" lIns="0" tIns="0" rIns="0" bIns="0" rtlCol="0" anchor="t"/>
          <a:lstStyle/>
          <a:p>
            <a:pPr>
              <a:lnSpc>
                <a:spcPct val="130000"/>
              </a:lnSpc>
              <a:spcBef>
                <a:spcPts val="600"/>
              </a:spcBef>
            </a:pPr>
            <a:r>
              <a:rPr lang="en-US" sz="3200" b="1" dirty="0">
                <a:solidFill>
                  <a:srgbClr val="000000"/>
                </a:solidFill>
                <a:latin typeface="Arial" panose="020B0604020202020204" pitchFamily="34" charset="0"/>
                <a:ea typeface="Arial" pitchFamily="34" charset="-122"/>
                <a:cs typeface="Arial" panose="020B0604020202020204" pitchFamily="34" charset="0"/>
              </a:rPr>
              <a:t>Teren arabil: &gt;</a:t>
            </a:r>
            <a:r>
              <a:rPr lang="en-US" sz="3200" dirty="0">
                <a:solidFill>
                  <a:srgbClr val="000000"/>
                </a:solidFill>
                <a:latin typeface="Arial" panose="020B0604020202020204" pitchFamily="34" charset="0"/>
                <a:ea typeface="Arial" pitchFamily="34" charset="-122"/>
                <a:cs typeface="Arial" panose="020B0604020202020204" pitchFamily="34" charset="0"/>
              </a:rPr>
              <a:t>8 mil. ha</a:t>
            </a:r>
            <a:endParaRPr lang="en-US" sz="3200" dirty="0">
              <a:latin typeface="Arial" panose="020B0604020202020204" pitchFamily="34" charset="0"/>
              <a:cs typeface="Arial" panose="020B0604020202020204" pitchFamily="34" charset="0"/>
            </a:endParaRPr>
          </a:p>
          <a:p>
            <a:pPr>
              <a:lnSpc>
                <a:spcPct val="130000"/>
              </a:lnSpc>
            </a:pPr>
            <a:r>
              <a:rPr lang="en-US" sz="3200" b="1" dirty="0">
                <a:solidFill>
                  <a:srgbClr val="000000"/>
                </a:solidFill>
                <a:latin typeface="Arial" panose="020B0604020202020204" pitchFamily="34" charset="0"/>
                <a:ea typeface="Arial" pitchFamily="34" charset="-122"/>
                <a:cs typeface="Arial" panose="020B0604020202020204" pitchFamily="34" charset="0"/>
              </a:rPr>
              <a:t>Pășuni/fânețe:</a:t>
            </a:r>
            <a:r>
              <a:rPr lang="ro-RO" sz="3200" b="1" dirty="0">
                <a:solidFill>
                  <a:srgbClr val="000000"/>
                </a:solidFill>
                <a:latin typeface="Arial" panose="020B0604020202020204" pitchFamily="34" charset="0"/>
                <a:ea typeface="Arial" pitchFamily="34" charset="-122"/>
                <a:cs typeface="Arial" panose="020B0604020202020204" pitchFamily="34" charset="0"/>
              </a:rPr>
              <a:t>&gt;</a:t>
            </a:r>
            <a:r>
              <a:rPr lang="en-US" sz="3200" dirty="0">
                <a:solidFill>
                  <a:srgbClr val="000000"/>
                </a:solidFill>
                <a:latin typeface="Arial" panose="020B0604020202020204" pitchFamily="34" charset="0"/>
                <a:ea typeface="Arial" pitchFamily="34" charset="-122"/>
                <a:cs typeface="Arial" panose="020B0604020202020204" pitchFamily="34" charset="0"/>
              </a:rPr>
              <a:t>4</a:t>
            </a:r>
            <a:r>
              <a:rPr lang="ro-RO" sz="3200" dirty="0">
                <a:solidFill>
                  <a:srgbClr val="000000"/>
                </a:solidFill>
                <a:latin typeface="Arial" panose="020B0604020202020204" pitchFamily="34" charset="0"/>
                <a:ea typeface="Arial" pitchFamily="34" charset="-122"/>
                <a:cs typeface="Arial" panose="020B0604020202020204" pitchFamily="34" charset="0"/>
              </a:rPr>
              <a:t> </a:t>
            </a:r>
            <a:r>
              <a:rPr lang="en-US" sz="3200" dirty="0">
                <a:solidFill>
                  <a:srgbClr val="000000"/>
                </a:solidFill>
                <a:latin typeface="Arial" panose="020B0604020202020204" pitchFamily="34" charset="0"/>
                <a:ea typeface="Arial" pitchFamily="34" charset="-122"/>
                <a:cs typeface="Arial" panose="020B0604020202020204" pitchFamily="34" charset="0"/>
              </a:rPr>
              <a:t>mil. ha</a:t>
            </a:r>
            <a:endParaRPr lang="en-US" sz="3200" dirty="0">
              <a:latin typeface="Arial" panose="020B0604020202020204" pitchFamily="34" charset="0"/>
              <a:cs typeface="Arial" panose="020B0604020202020204" pitchFamily="34" charset="0"/>
            </a:endParaRPr>
          </a:p>
          <a:p>
            <a:pPr>
              <a:lnSpc>
                <a:spcPct val="130000"/>
              </a:lnSpc>
            </a:pPr>
            <a:r>
              <a:rPr lang="en-US" sz="3200" b="1" dirty="0">
                <a:solidFill>
                  <a:srgbClr val="000000"/>
                </a:solidFill>
                <a:latin typeface="Arial" panose="020B0604020202020204" pitchFamily="34" charset="0"/>
                <a:ea typeface="Arial" pitchFamily="34" charset="-122"/>
                <a:cs typeface="Arial" panose="020B0604020202020204" pitchFamily="34" charset="0"/>
              </a:rPr>
              <a:t>Culturi perm</a:t>
            </a:r>
            <a:r>
              <a:rPr lang="ro-RO" sz="3200" b="1" dirty="0">
                <a:solidFill>
                  <a:srgbClr val="000000"/>
                </a:solidFill>
                <a:latin typeface="Arial" panose="020B0604020202020204" pitchFamily="34" charset="0"/>
                <a:ea typeface="Arial" pitchFamily="34" charset="-122"/>
                <a:cs typeface="Arial" panose="020B0604020202020204" pitchFamily="34" charset="0"/>
              </a:rPr>
              <a:t>anente</a:t>
            </a:r>
            <a:r>
              <a:rPr lang="en-US" sz="3200" b="1" dirty="0">
                <a:solidFill>
                  <a:srgbClr val="000000"/>
                </a:solidFill>
                <a:latin typeface="Arial" panose="020B0604020202020204" pitchFamily="34" charset="0"/>
                <a:ea typeface="Arial" pitchFamily="34" charset="-122"/>
                <a:cs typeface="Arial" panose="020B0604020202020204" pitchFamily="34" charset="0"/>
              </a:rPr>
              <a:t>:</a:t>
            </a:r>
            <a:r>
              <a:rPr lang="ro-RO" sz="3200" b="1" dirty="0">
                <a:solidFill>
                  <a:srgbClr val="000000"/>
                </a:solidFill>
                <a:latin typeface="Arial" panose="020B0604020202020204" pitchFamily="34" charset="0"/>
                <a:ea typeface="Arial" pitchFamily="34" charset="-122"/>
                <a:cs typeface="Arial" panose="020B0604020202020204" pitchFamily="34" charset="0"/>
              </a:rPr>
              <a:t> ~</a:t>
            </a:r>
            <a:r>
              <a:rPr lang="en-US" sz="3200" b="1" dirty="0">
                <a:solidFill>
                  <a:srgbClr val="000000"/>
                </a:solidFill>
                <a:latin typeface="Arial" panose="020B0604020202020204" pitchFamily="34" charset="0"/>
                <a:ea typeface="Arial" pitchFamily="34" charset="-122"/>
                <a:cs typeface="Arial" panose="020B0604020202020204" pitchFamily="34" charset="0"/>
              </a:rPr>
              <a:t> </a:t>
            </a:r>
            <a:r>
              <a:rPr lang="en-US" sz="3200" dirty="0">
                <a:solidFill>
                  <a:srgbClr val="000000"/>
                </a:solidFill>
                <a:latin typeface="Arial" panose="020B0604020202020204" pitchFamily="34" charset="0"/>
                <a:ea typeface="Arial" pitchFamily="34" charset="-122"/>
                <a:cs typeface="Arial" panose="020B0604020202020204" pitchFamily="34" charset="0"/>
              </a:rPr>
              <a:t>0,30 mil. ha</a:t>
            </a:r>
            <a:endParaRPr lang="en-US" sz="3200" dirty="0">
              <a:latin typeface="Arial" panose="020B0604020202020204" pitchFamily="34" charset="0"/>
              <a:cs typeface="Arial" panose="020B0604020202020204" pitchFamily="34" charset="0"/>
            </a:endParaRPr>
          </a:p>
          <a:p>
            <a:pPr>
              <a:lnSpc>
                <a:spcPct val="130000"/>
              </a:lnSpc>
            </a:pPr>
            <a:r>
              <a:rPr lang="en-US" sz="3200" b="1" dirty="0">
                <a:solidFill>
                  <a:srgbClr val="000000"/>
                </a:solidFill>
                <a:latin typeface="Arial" panose="020B0604020202020204" pitchFamily="34" charset="0"/>
                <a:ea typeface="Arial" pitchFamily="34" charset="-122"/>
                <a:cs typeface="Arial" panose="020B0604020202020204" pitchFamily="34" charset="0"/>
              </a:rPr>
              <a:t>Grădini: </a:t>
            </a:r>
            <a:r>
              <a:rPr lang="ro-RO" sz="3200" b="1" dirty="0">
                <a:solidFill>
                  <a:srgbClr val="000000"/>
                </a:solidFill>
                <a:latin typeface="Arial" panose="020B0604020202020204" pitchFamily="34" charset="0"/>
                <a:ea typeface="Arial" pitchFamily="34" charset="-122"/>
                <a:cs typeface="Arial" panose="020B0604020202020204" pitchFamily="34" charset="0"/>
              </a:rPr>
              <a:t>~ </a:t>
            </a:r>
            <a:r>
              <a:rPr lang="en-US" sz="3200" dirty="0">
                <a:solidFill>
                  <a:srgbClr val="000000"/>
                </a:solidFill>
                <a:latin typeface="Arial" panose="020B0604020202020204" pitchFamily="34" charset="0"/>
                <a:ea typeface="Arial" pitchFamily="34" charset="-122"/>
                <a:cs typeface="Arial" panose="020B0604020202020204" pitchFamily="34" charset="0"/>
              </a:rPr>
              <a:t>0,18 mil. ha</a:t>
            </a:r>
            <a:endParaRPr lang="en-US" sz="3200" dirty="0">
              <a:latin typeface="Arial" panose="020B0604020202020204" pitchFamily="34" charset="0"/>
              <a:cs typeface="Arial" panose="020B0604020202020204" pitchFamily="34" charset="0"/>
            </a:endParaRPr>
          </a:p>
        </p:txBody>
      </p:sp>
      <p:sp>
        <p:nvSpPr>
          <p:cNvPr id="29" name="Text 25">
            <a:extLst>
              <a:ext uri="{FF2B5EF4-FFF2-40B4-BE49-F238E27FC236}">
                <a16:creationId xmlns:a16="http://schemas.microsoft.com/office/drawing/2014/main" id="{03084D1E-B47C-E927-B889-830AA258A677}"/>
              </a:ext>
            </a:extLst>
          </p:cNvPr>
          <p:cNvSpPr/>
          <p:nvPr/>
        </p:nvSpPr>
        <p:spPr>
          <a:xfrm>
            <a:off x="9065985" y="23152708"/>
            <a:ext cx="9551610" cy="665238"/>
          </a:xfrm>
          <a:prstGeom prst="rect">
            <a:avLst/>
          </a:prstGeom>
          <a:noFill/>
          <a:ln/>
        </p:spPr>
        <p:txBody>
          <a:bodyPr wrap="none" lIns="0" tIns="0" rIns="0" bIns="0" rtlCol="0" anchor="ctr"/>
          <a:lstStyle/>
          <a:p>
            <a:pPr>
              <a:lnSpc>
                <a:spcPct val="100000"/>
              </a:lnSpc>
            </a:pPr>
            <a:r>
              <a:rPr lang="en-US" sz="3200" b="1" u="sng" dirty="0">
                <a:solidFill>
                  <a:srgbClr val="2E7D52"/>
                </a:solidFill>
                <a:latin typeface="Arial" pitchFamily="34" charset="0"/>
                <a:ea typeface="Arial" pitchFamily="34" charset="-122"/>
                <a:cs typeface="Arial" pitchFamily="34" charset="-120"/>
              </a:rPr>
              <a:t>OFERTA DE CERTIFICATE</a:t>
            </a:r>
            <a:r>
              <a:rPr lang="ro-RO" sz="3200" b="1" u="sng" dirty="0">
                <a:solidFill>
                  <a:srgbClr val="2E7D52"/>
                </a:solidFill>
                <a:latin typeface="Arial" pitchFamily="34" charset="0"/>
                <a:ea typeface="Arial" pitchFamily="34" charset="-122"/>
                <a:cs typeface="Arial" pitchFamily="34" charset="-120"/>
              </a:rPr>
              <a:t> </a:t>
            </a:r>
            <a:r>
              <a:rPr lang="en-US" sz="3200" b="1" u="sng" dirty="0">
                <a:solidFill>
                  <a:srgbClr val="2E7D52"/>
                </a:solidFill>
                <a:latin typeface="Arial" pitchFamily="34" charset="0"/>
                <a:ea typeface="Arial" pitchFamily="34" charset="-122"/>
                <a:cs typeface="Arial" pitchFamily="34" charset="-120"/>
              </a:rPr>
              <a:t> ÎN ROMÂNIA</a:t>
            </a:r>
            <a:endParaRPr lang="en-US" sz="1100" u="sng" dirty="0"/>
          </a:p>
        </p:txBody>
      </p:sp>
      <p:sp>
        <p:nvSpPr>
          <p:cNvPr id="30" name="Text 26">
            <a:extLst>
              <a:ext uri="{FF2B5EF4-FFF2-40B4-BE49-F238E27FC236}">
                <a16:creationId xmlns:a16="http://schemas.microsoft.com/office/drawing/2014/main" id="{1FA47D97-6877-AA5D-9806-10B02D4094FC}"/>
              </a:ext>
            </a:extLst>
          </p:cNvPr>
          <p:cNvSpPr/>
          <p:nvPr/>
        </p:nvSpPr>
        <p:spPr>
          <a:xfrm>
            <a:off x="3041952" y="27423524"/>
            <a:ext cx="10805281" cy="2497676"/>
          </a:xfrm>
          <a:prstGeom prst="rect">
            <a:avLst/>
          </a:prstGeom>
          <a:noFill/>
          <a:ln/>
        </p:spPr>
        <p:txBody>
          <a:bodyPr wrap="none" lIns="0" tIns="0" rIns="0" bIns="0" rtlCol="0" anchor="ctr"/>
          <a:lstStyle/>
          <a:p>
            <a:pPr>
              <a:lnSpc>
                <a:spcPct val="130000"/>
              </a:lnSpc>
            </a:pPr>
            <a:r>
              <a:rPr lang="ro-RO" sz="3200" b="1" dirty="0">
                <a:solidFill>
                  <a:srgbClr val="000000"/>
                </a:solidFill>
                <a:latin typeface="Arial" pitchFamily="34" charset="0"/>
                <a:ea typeface="Arial" pitchFamily="34" charset="-122"/>
                <a:cs typeface="Arial" pitchFamily="34" charset="-120"/>
              </a:rPr>
              <a:t>Emitent</a:t>
            </a:r>
            <a:r>
              <a:rPr lang="en-US" sz="3200" b="1" dirty="0">
                <a:solidFill>
                  <a:srgbClr val="000000"/>
                </a:solidFill>
                <a:latin typeface="Arial" pitchFamily="34" charset="0"/>
                <a:ea typeface="Arial" pitchFamily="34" charset="-122"/>
                <a:cs typeface="Arial" pitchFamily="34" charset="-120"/>
              </a:rPr>
              <a:t>:</a:t>
            </a:r>
            <a:r>
              <a:rPr lang="en-US" sz="3200" dirty="0">
                <a:solidFill>
                  <a:srgbClr val="000000"/>
                </a:solidFill>
                <a:latin typeface="Arial" pitchFamily="34" charset="0"/>
                <a:ea typeface="Arial" pitchFamily="34" charset="-122"/>
                <a:cs typeface="Arial" pitchFamily="34" charset="-120"/>
              </a:rPr>
              <a:t> Agreena, eAgronom</a:t>
            </a:r>
            <a:r>
              <a:rPr lang="ro-RO" sz="3200" dirty="0">
                <a:solidFill>
                  <a:srgbClr val="000000"/>
                </a:solidFill>
                <a:latin typeface="Arial" pitchFamily="34" charset="0"/>
                <a:ea typeface="Arial" pitchFamily="34" charset="-122"/>
                <a:cs typeface="Arial" pitchFamily="34" charset="-120"/>
              </a:rPr>
              <a:t>, etc.</a:t>
            </a:r>
            <a:r>
              <a:rPr lang="en-US" sz="3200" dirty="0">
                <a:solidFill>
                  <a:srgbClr val="000000"/>
                </a:solidFill>
                <a:latin typeface="Arial" pitchFamily="34" charset="0"/>
                <a:ea typeface="Arial" pitchFamily="34" charset="-122"/>
                <a:cs typeface="Arial" pitchFamily="34" charset="-120"/>
              </a:rPr>
              <a:t> </a:t>
            </a:r>
            <a:endParaRPr lang="ro-RO" sz="3200" dirty="0">
              <a:solidFill>
                <a:srgbClr val="000000"/>
              </a:solidFill>
              <a:latin typeface="Arial" pitchFamily="34" charset="0"/>
              <a:ea typeface="Arial" pitchFamily="34" charset="-122"/>
              <a:cs typeface="Arial" pitchFamily="34" charset="-120"/>
            </a:endParaRPr>
          </a:p>
          <a:p>
            <a:pPr>
              <a:lnSpc>
                <a:spcPct val="130000"/>
              </a:lnSpc>
            </a:pPr>
            <a:r>
              <a:rPr lang="en-US" sz="3200" dirty="0">
                <a:solidFill>
                  <a:srgbClr val="000000"/>
                </a:solidFill>
                <a:latin typeface="Arial" pitchFamily="34" charset="0"/>
                <a:ea typeface="Arial" pitchFamily="34" charset="-122"/>
                <a:cs typeface="Arial" pitchFamily="34" charset="-120"/>
              </a:rPr>
              <a:t>Standard</a:t>
            </a:r>
            <a:r>
              <a:rPr lang="en-US" sz="3200" b="1" dirty="0">
                <a:solidFill>
                  <a:srgbClr val="000000"/>
                </a:solidFill>
                <a:latin typeface="Arial" pitchFamily="34" charset="0"/>
                <a:ea typeface="Arial" pitchFamily="34" charset="-122"/>
                <a:cs typeface="Arial" pitchFamily="34" charset="-120"/>
              </a:rPr>
              <a:t>:</a:t>
            </a:r>
            <a:r>
              <a:rPr lang="en-US" sz="3200" dirty="0">
                <a:solidFill>
                  <a:srgbClr val="000000"/>
                </a:solidFill>
                <a:latin typeface="Arial" pitchFamily="34" charset="0"/>
                <a:ea typeface="Arial" pitchFamily="34" charset="-122"/>
                <a:cs typeface="Arial" pitchFamily="34" charset="-120"/>
              </a:rPr>
              <a:t> Verra VCS</a:t>
            </a:r>
            <a:endParaRPr lang="ro-RO" sz="3200" dirty="0">
              <a:solidFill>
                <a:srgbClr val="000000"/>
              </a:solidFill>
              <a:latin typeface="Arial" pitchFamily="34" charset="0"/>
              <a:ea typeface="Arial" pitchFamily="34" charset="-122"/>
              <a:cs typeface="Arial" pitchFamily="34" charset="-120"/>
            </a:endParaRPr>
          </a:p>
          <a:p>
            <a:pPr marL="0" marR="0" lvl="0" indent="0" algn="l" defTabSz="914400" rtl="0" eaLnBrk="1" fontAlgn="auto" latinLnBrk="0" hangingPunct="1">
              <a:lnSpc>
                <a:spcPct val="130000"/>
              </a:lnSpc>
              <a:spcBef>
                <a:spcPts val="0"/>
              </a:spcBef>
              <a:spcAft>
                <a:spcPts val="0"/>
              </a:spcAft>
              <a:buClrTx/>
              <a:buSzTx/>
              <a:buFontTx/>
              <a:buNone/>
              <a:tabLst/>
              <a:defRPr/>
            </a:pPr>
            <a:r>
              <a:rPr kumimoji="0" lang="en-US" sz="3200" b="0" i="0" u="none" strike="noStrike" kern="1200" cap="none" spc="0" normalizeH="0" baseline="0" noProof="0" dirty="0">
                <a:ln>
                  <a:noFill/>
                </a:ln>
                <a:solidFill>
                  <a:srgbClr val="000000"/>
                </a:solidFill>
                <a:effectLst/>
                <a:uLnTx/>
                <a:uFillTx/>
                <a:latin typeface="Arial" panose="020B0604020202020204" pitchFamily="34" charset="0"/>
                <a:ea typeface="Arial" pitchFamily="34" charset="-122"/>
                <a:cs typeface="Arial" panose="020B0604020202020204" pitchFamily="34" charset="0"/>
              </a:rPr>
              <a:t>Beneficii: socioeconomice, climatice, biodiversitate</a:t>
            </a:r>
            <a:endParaRPr kumimoji="0" lang="en-US" sz="3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a:lnSpc>
                <a:spcPct val="130000"/>
              </a:lnSpc>
            </a:pPr>
            <a:endParaRPr lang="en-US" sz="3200" dirty="0"/>
          </a:p>
        </p:txBody>
      </p:sp>
      <p:graphicFrame>
        <p:nvGraphicFramePr>
          <p:cNvPr id="31" name="Table 0">
            <a:extLst>
              <a:ext uri="{FF2B5EF4-FFF2-40B4-BE49-F238E27FC236}">
                <a16:creationId xmlns:a16="http://schemas.microsoft.com/office/drawing/2014/main" id="{EA039D66-DB5F-FCCA-8E6E-EDE537DFF7E3}"/>
              </a:ext>
            </a:extLst>
          </p:cNvPr>
          <p:cNvGraphicFramePr>
            <a:graphicFrameLocks noGrp="1"/>
          </p:cNvGraphicFramePr>
          <p:nvPr/>
        </p:nvGraphicFramePr>
        <p:xfrm>
          <a:off x="2781905" y="29652378"/>
          <a:ext cx="10270672" cy="5102986"/>
        </p:xfrm>
        <a:graphic>
          <a:graphicData uri="http://schemas.openxmlformats.org/drawingml/2006/table">
            <a:tbl>
              <a:tblPr/>
              <a:tblGrid>
                <a:gridCol w="5135336">
                  <a:extLst>
                    <a:ext uri="{9D8B030D-6E8A-4147-A177-3AD203B41FA5}">
                      <a16:colId xmlns:a16="http://schemas.microsoft.com/office/drawing/2014/main" val="20000"/>
                    </a:ext>
                  </a:extLst>
                </a:gridCol>
                <a:gridCol w="5135336">
                  <a:extLst>
                    <a:ext uri="{9D8B030D-6E8A-4147-A177-3AD203B41FA5}">
                      <a16:colId xmlns:a16="http://schemas.microsoft.com/office/drawing/2014/main" val="20001"/>
                    </a:ext>
                  </a:extLst>
                </a:gridCol>
              </a:tblGrid>
              <a:tr h="574524">
                <a:tc>
                  <a:txBody>
                    <a:bodyPr/>
                    <a:lstStyle/>
                    <a:p>
                      <a:pPr algn="l"/>
                      <a:r>
                        <a:rPr lang="en-US" sz="3200" b="1" u="none" dirty="0">
                          <a:solidFill>
                            <a:srgbClr val="FFFFFF"/>
                          </a:solidFill>
                          <a:latin typeface="Arial" pitchFamily="34" charset="0"/>
                          <a:ea typeface="Arial" pitchFamily="34" charset="-122"/>
                          <a:cs typeface="Arial" pitchFamily="34" charset="-120"/>
                        </a:rPr>
                        <a:t>Condiție</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1B5E3B"/>
                    </a:solidFill>
                  </a:tcPr>
                </a:tc>
                <a:tc>
                  <a:txBody>
                    <a:bodyPr/>
                    <a:lstStyle/>
                    <a:p>
                      <a:pPr algn="l"/>
                      <a:r>
                        <a:rPr lang="en-US" sz="3200" b="1" u="none" dirty="0">
                          <a:solidFill>
                            <a:srgbClr val="FFFFFF"/>
                          </a:solidFill>
                          <a:latin typeface="Arial" pitchFamily="34" charset="0"/>
                          <a:ea typeface="Arial" pitchFamily="34" charset="-122"/>
                          <a:cs typeface="Arial" pitchFamily="34" charset="-120"/>
                        </a:rPr>
                        <a:t>Valoare</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1B5E3B"/>
                    </a:solidFill>
                  </a:tcPr>
                </a:tc>
                <a:extLst>
                  <a:ext uri="{0D108BD9-81ED-4DB2-BD59-A6C34878D82A}">
                    <a16:rowId xmlns:a16="http://schemas.microsoft.com/office/drawing/2014/main" val="10000"/>
                  </a:ext>
                </a:extLst>
              </a:tr>
              <a:tr h="840622">
                <a:tc>
                  <a:txBody>
                    <a:bodyPr/>
                    <a:lstStyle/>
                    <a:p>
                      <a:pPr algn="l"/>
                      <a:r>
                        <a:rPr lang="en-US" sz="3200" u="none" dirty="0">
                          <a:solidFill>
                            <a:srgbClr val="1A1A1A"/>
                          </a:solidFill>
                          <a:latin typeface="Arial" pitchFamily="34" charset="0"/>
                          <a:ea typeface="Arial" pitchFamily="34" charset="-122"/>
                          <a:cs typeface="Arial" pitchFamily="34" charset="-120"/>
                        </a:rPr>
                        <a:t>Teren eligibil</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FFFFFF"/>
                    </a:solidFill>
                  </a:tcPr>
                </a:tc>
                <a:tc>
                  <a:txBody>
                    <a:bodyPr/>
                    <a:lstStyle/>
                    <a:p>
                      <a:pPr algn="l"/>
                      <a:r>
                        <a:rPr lang="en-US" sz="3200" u="none" dirty="0">
                          <a:solidFill>
                            <a:srgbClr val="1A1A1A"/>
                          </a:solidFill>
                          <a:latin typeface="Arial" pitchFamily="34" charset="0"/>
                          <a:ea typeface="Arial" pitchFamily="34" charset="-122"/>
                          <a:cs typeface="Arial" pitchFamily="34" charset="-120"/>
                        </a:rPr>
                        <a:t>Teren arabil</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574524">
                <a:tc>
                  <a:txBody>
                    <a:bodyPr/>
                    <a:lstStyle/>
                    <a:p>
                      <a:pPr algn="l"/>
                      <a:r>
                        <a:rPr lang="en-US" sz="3200" u="none" dirty="0">
                          <a:solidFill>
                            <a:srgbClr val="1A1A1A"/>
                          </a:solidFill>
                          <a:latin typeface="Arial" pitchFamily="34" charset="0"/>
                          <a:ea typeface="Arial" pitchFamily="34" charset="-122"/>
                          <a:cs typeface="Arial" pitchFamily="34" charset="-120"/>
                        </a:rPr>
                        <a:t>Comision emitere</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E8F5E9"/>
                    </a:solidFill>
                  </a:tcPr>
                </a:tc>
                <a:tc>
                  <a:txBody>
                    <a:bodyPr/>
                    <a:lstStyle/>
                    <a:p>
                      <a:pPr algn="l"/>
                      <a:r>
                        <a:rPr lang="en-US" sz="3200" u="none" dirty="0">
                          <a:solidFill>
                            <a:srgbClr val="1A1A1A"/>
                          </a:solidFill>
                          <a:latin typeface="Arial" pitchFamily="34" charset="0"/>
                          <a:ea typeface="Arial" pitchFamily="34" charset="-122"/>
                          <a:cs typeface="Arial" pitchFamily="34" charset="-120"/>
                        </a:rPr>
                        <a:t>25-30%</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E8F5E9"/>
                    </a:solidFill>
                  </a:tcPr>
                </a:tc>
                <a:extLst>
                  <a:ext uri="{0D108BD9-81ED-4DB2-BD59-A6C34878D82A}">
                    <a16:rowId xmlns:a16="http://schemas.microsoft.com/office/drawing/2014/main" val="10002"/>
                  </a:ext>
                </a:extLst>
              </a:tr>
              <a:tr h="574524">
                <a:tc>
                  <a:txBody>
                    <a:bodyPr/>
                    <a:lstStyle/>
                    <a:p>
                      <a:pPr algn="l"/>
                      <a:r>
                        <a:rPr lang="en-US" sz="3200" u="none" dirty="0">
                          <a:solidFill>
                            <a:srgbClr val="1A1A1A"/>
                          </a:solidFill>
                          <a:latin typeface="Arial" pitchFamily="34" charset="0"/>
                          <a:ea typeface="Arial" pitchFamily="34" charset="-122"/>
                          <a:cs typeface="Arial" pitchFamily="34" charset="-120"/>
                        </a:rPr>
                        <a:t>Taxă abonament</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FFFFFF"/>
                    </a:solidFill>
                  </a:tcPr>
                </a:tc>
                <a:tc>
                  <a:txBody>
                    <a:bodyPr/>
                    <a:lstStyle/>
                    <a:p>
                      <a:pPr algn="l"/>
                      <a:r>
                        <a:rPr lang="en-US" sz="3200" u="none" dirty="0">
                          <a:solidFill>
                            <a:srgbClr val="1A1A1A"/>
                          </a:solidFill>
                          <a:latin typeface="Arial" pitchFamily="34" charset="0"/>
                          <a:ea typeface="Arial" pitchFamily="34" charset="-122"/>
                          <a:cs typeface="Arial" pitchFamily="34" charset="-120"/>
                        </a:rPr>
                        <a:t>0-100 EUR/lună</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815220">
                <a:tc>
                  <a:txBody>
                    <a:bodyPr/>
                    <a:lstStyle/>
                    <a:p>
                      <a:pPr algn="l"/>
                      <a:r>
                        <a:rPr lang="en-US" sz="3200" u="none" dirty="0">
                          <a:solidFill>
                            <a:srgbClr val="1A1A1A"/>
                          </a:solidFill>
                          <a:latin typeface="Arial" pitchFamily="34" charset="0"/>
                          <a:ea typeface="Arial" pitchFamily="34" charset="-122"/>
                          <a:cs typeface="Arial" pitchFamily="34" charset="-120"/>
                        </a:rPr>
                        <a:t>Durată contract</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E8F5E9"/>
                    </a:solidFill>
                  </a:tcPr>
                </a:tc>
                <a:tc>
                  <a:txBody>
                    <a:bodyPr/>
                    <a:lstStyle/>
                    <a:p>
                      <a:pPr algn="l"/>
                      <a:r>
                        <a:rPr lang="en-US" sz="3200" u="none" dirty="0">
                          <a:solidFill>
                            <a:srgbClr val="1A1A1A"/>
                          </a:solidFill>
                          <a:latin typeface="Arial" pitchFamily="34" charset="0"/>
                          <a:ea typeface="Arial" pitchFamily="34" charset="-122"/>
                          <a:cs typeface="Arial" pitchFamily="34" charset="-120"/>
                        </a:rPr>
                        <a:t>5-10 ani</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E8F5E9"/>
                    </a:solidFill>
                  </a:tcPr>
                </a:tc>
                <a:extLst>
                  <a:ext uri="{0D108BD9-81ED-4DB2-BD59-A6C34878D82A}">
                    <a16:rowId xmlns:a16="http://schemas.microsoft.com/office/drawing/2014/main" val="10004"/>
                  </a:ext>
                </a:extLst>
              </a:tr>
              <a:tr h="574524">
                <a:tc>
                  <a:txBody>
                    <a:bodyPr/>
                    <a:lstStyle/>
                    <a:p>
                      <a:pPr algn="l"/>
                      <a:r>
                        <a:rPr lang="en-US" sz="3200" u="none" dirty="0">
                          <a:solidFill>
                            <a:srgbClr val="1A1A1A"/>
                          </a:solidFill>
                          <a:latin typeface="Arial" pitchFamily="34" charset="0"/>
                          <a:ea typeface="Arial" pitchFamily="34" charset="-122"/>
                          <a:cs typeface="Arial" pitchFamily="34" charset="-120"/>
                        </a:rPr>
                        <a:t>Valoare certificat</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FFFFFF"/>
                    </a:solidFill>
                  </a:tcPr>
                </a:tc>
                <a:tc>
                  <a:txBody>
                    <a:bodyPr/>
                    <a:lstStyle/>
                    <a:p>
                      <a:pPr algn="l"/>
                      <a:r>
                        <a:rPr lang="en-US" sz="3200" u="none" dirty="0">
                          <a:solidFill>
                            <a:srgbClr val="1A1A1A"/>
                          </a:solidFill>
                          <a:latin typeface="Arial" pitchFamily="34" charset="0"/>
                          <a:ea typeface="Arial" pitchFamily="34" charset="-122"/>
                          <a:cs typeface="Arial" pitchFamily="34" charset="-120"/>
                        </a:rPr>
                        <a:t>25-39 EUR</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574524">
                <a:tc>
                  <a:txBody>
                    <a:bodyPr/>
                    <a:lstStyle/>
                    <a:p>
                      <a:pPr algn="l"/>
                      <a:r>
                        <a:rPr lang="en-US" sz="3200" u="none" dirty="0">
                          <a:solidFill>
                            <a:srgbClr val="1A1A1A"/>
                          </a:solidFill>
                          <a:latin typeface="Arial" pitchFamily="34" charset="0"/>
                          <a:ea typeface="Arial" pitchFamily="34" charset="-122"/>
                          <a:cs typeface="Arial" pitchFamily="34" charset="-120"/>
                        </a:rPr>
                        <a:t>Certificate/ha</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E8F5E9"/>
                    </a:solidFill>
                  </a:tcPr>
                </a:tc>
                <a:tc>
                  <a:txBody>
                    <a:bodyPr/>
                    <a:lstStyle/>
                    <a:p>
                      <a:pPr algn="l"/>
                      <a:r>
                        <a:rPr lang="en-US" sz="3200" u="none" dirty="0">
                          <a:solidFill>
                            <a:srgbClr val="1A1A1A"/>
                          </a:solidFill>
                          <a:latin typeface="Arial" pitchFamily="34" charset="0"/>
                          <a:ea typeface="Arial" pitchFamily="34" charset="-122"/>
                          <a:cs typeface="Arial" pitchFamily="34" charset="-120"/>
                        </a:rPr>
                        <a:t>0,5-3 (realist 0,8-1,8)</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E8F5E9"/>
                    </a:solidFill>
                  </a:tcPr>
                </a:tc>
                <a:extLst>
                  <a:ext uri="{0D108BD9-81ED-4DB2-BD59-A6C34878D82A}">
                    <a16:rowId xmlns:a16="http://schemas.microsoft.com/office/drawing/2014/main" val="10006"/>
                  </a:ext>
                </a:extLst>
              </a:tr>
              <a:tr h="574524">
                <a:tc>
                  <a:txBody>
                    <a:bodyPr/>
                    <a:lstStyle/>
                    <a:p>
                      <a:pPr algn="l"/>
                      <a:r>
                        <a:rPr lang="en-US" sz="3200" u="none" dirty="0">
                          <a:solidFill>
                            <a:srgbClr val="1A1A1A"/>
                          </a:solidFill>
                          <a:latin typeface="Arial" pitchFamily="34" charset="0"/>
                          <a:ea typeface="Arial" pitchFamily="34" charset="-122"/>
                          <a:cs typeface="Arial" pitchFamily="34" charset="-120"/>
                        </a:rPr>
                        <a:t>Venit mediu</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FFFFFF"/>
                    </a:solidFill>
                  </a:tcPr>
                </a:tc>
                <a:tc>
                  <a:txBody>
                    <a:bodyPr/>
                    <a:lstStyle/>
                    <a:p>
                      <a:pPr algn="l"/>
                      <a:r>
                        <a:rPr lang="en-US" sz="3200" u="none" dirty="0">
                          <a:solidFill>
                            <a:srgbClr val="1A1A1A"/>
                          </a:solidFill>
                          <a:latin typeface="Arial" pitchFamily="34" charset="0"/>
                          <a:ea typeface="Arial" pitchFamily="34" charset="-122"/>
                          <a:cs typeface="Arial" pitchFamily="34" charset="-120"/>
                        </a:rPr>
                        <a:t>20-60 EUR/ha</a:t>
                      </a:r>
                      <a:r>
                        <a:rPr lang="ro-RO" sz="3200" u="none" dirty="0">
                          <a:solidFill>
                            <a:srgbClr val="1A1A1A"/>
                          </a:solidFill>
                          <a:latin typeface="Arial" pitchFamily="34" charset="0"/>
                          <a:ea typeface="Arial" pitchFamily="34" charset="-122"/>
                          <a:cs typeface="Arial" pitchFamily="34" charset="-120"/>
                        </a:rPr>
                        <a:t>/an</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FFFFFF"/>
                    </a:solidFill>
                  </a:tcPr>
                </a:tc>
                <a:extLst>
                  <a:ext uri="{0D108BD9-81ED-4DB2-BD59-A6C34878D82A}">
                    <a16:rowId xmlns:a16="http://schemas.microsoft.com/office/drawing/2014/main" val="10007"/>
                  </a:ext>
                </a:extLst>
              </a:tr>
            </a:tbl>
          </a:graphicData>
        </a:graphic>
      </p:graphicFrame>
      <p:sp>
        <p:nvSpPr>
          <p:cNvPr id="34" name="Shape 29">
            <a:extLst>
              <a:ext uri="{FF2B5EF4-FFF2-40B4-BE49-F238E27FC236}">
                <a16:creationId xmlns:a16="http://schemas.microsoft.com/office/drawing/2014/main" id="{716D9ED1-2691-D6A7-B996-F2C21A9328F2}"/>
              </a:ext>
            </a:extLst>
          </p:cNvPr>
          <p:cNvSpPr/>
          <p:nvPr/>
        </p:nvSpPr>
        <p:spPr>
          <a:xfrm>
            <a:off x="2249715" y="36026272"/>
            <a:ext cx="36553620" cy="1133928"/>
          </a:xfrm>
          <a:prstGeom prst="rect">
            <a:avLst/>
          </a:prstGeom>
          <a:solidFill>
            <a:srgbClr val="2E7D52"/>
          </a:solidFill>
          <a:ln/>
        </p:spPr>
        <p:txBody>
          <a:bodyPr/>
          <a:lstStyle/>
          <a:p>
            <a:pPr algn="ctr"/>
            <a:endParaRPr lang="ro-RO" dirty="0"/>
          </a:p>
        </p:txBody>
      </p:sp>
      <p:sp>
        <p:nvSpPr>
          <p:cNvPr id="35" name="Text 30">
            <a:extLst>
              <a:ext uri="{FF2B5EF4-FFF2-40B4-BE49-F238E27FC236}">
                <a16:creationId xmlns:a16="http://schemas.microsoft.com/office/drawing/2014/main" id="{F88CADCB-3A14-9591-FE5F-F12D5071D14D}"/>
              </a:ext>
            </a:extLst>
          </p:cNvPr>
          <p:cNvSpPr/>
          <p:nvPr/>
        </p:nvSpPr>
        <p:spPr>
          <a:xfrm>
            <a:off x="2223562" y="35884152"/>
            <a:ext cx="36409836" cy="1225248"/>
          </a:xfrm>
          <a:prstGeom prst="rect">
            <a:avLst/>
          </a:prstGeom>
          <a:noFill/>
          <a:ln/>
        </p:spPr>
        <p:txBody>
          <a:bodyPr wrap="none" lIns="0" tIns="0" rIns="0" bIns="0" rtlCol="0" anchor="ctr"/>
          <a:lstStyle/>
          <a:p>
            <a:pPr>
              <a:lnSpc>
                <a:spcPct val="100000"/>
              </a:lnSpc>
            </a:pPr>
            <a:r>
              <a:rPr lang="ro-RO" sz="4400" b="1" dirty="0">
                <a:solidFill>
                  <a:srgbClr val="FFFFFF"/>
                </a:solidFill>
                <a:latin typeface="Arial" pitchFamily="34" charset="0"/>
                <a:ea typeface="Arial" pitchFamily="34" charset="-122"/>
                <a:cs typeface="Arial" pitchFamily="34" charset="-120"/>
              </a:rPr>
              <a:t>    </a:t>
            </a:r>
            <a:r>
              <a:rPr lang="en-US" sz="4400" b="1" dirty="0">
                <a:solidFill>
                  <a:srgbClr val="FFFFFF"/>
                </a:solidFill>
                <a:latin typeface="Arial" pitchFamily="34" charset="0"/>
                <a:ea typeface="Arial" pitchFamily="34" charset="-122"/>
                <a:cs typeface="Arial" pitchFamily="34" charset="-120"/>
              </a:rPr>
              <a:t>CONCLUZII</a:t>
            </a:r>
            <a:endParaRPr lang="en-US" sz="4400" dirty="0"/>
          </a:p>
        </p:txBody>
      </p:sp>
      <p:sp>
        <p:nvSpPr>
          <p:cNvPr id="36" name="Shape 31">
            <a:extLst>
              <a:ext uri="{FF2B5EF4-FFF2-40B4-BE49-F238E27FC236}">
                <a16:creationId xmlns:a16="http://schemas.microsoft.com/office/drawing/2014/main" id="{4C273AD3-25FB-308E-C4F7-580BFAF23721}"/>
              </a:ext>
            </a:extLst>
          </p:cNvPr>
          <p:cNvSpPr/>
          <p:nvPr/>
        </p:nvSpPr>
        <p:spPr>
          <a:xfrm>
            <a:off x="2249714" y="37109399"/>
            <a:ext cx="36539714" cy="5916987"/>
          </a:xfrm>
          <a:prstGeom prst="rect">
            <a:avLst/>
          </a:prstGeom>
          <a:solidFill>
            <a:srgbClr val="FFFFFF"/>
          </a:solidFill>
          <a:ln w="12700">
            <a:solidFill>
              <a:srgbClr val="E0E0E0"/>
            </a:solidFill>
            <a:prstDash val="solid"/>
          </a:ln>
        </p:spPr>
        <p:txBody>
          <a:bodyPr/>
          <a:lstStyle/>
          <a:p>
            <a:endParaRPr lang="ro-RO" noProof="1"/>
          </a:p>
        </p:txBody>
      </p:sp>
      <p:sp>
        <p:nvSpPr>
          <p:cNvPr id="38" name="Shape 33">
            <a:extLst>
              <a:ext uri="{FF2B5EF4-FFF2-40B4-BE49-F238E27FC236}">
                <a16:creationId xmlns:a16="http://schemas.microsoft.com/office/drawing/2014/main" id="{1BC2F547-668F-8D65-8BF4-4FF6ED2C2E81}"/>
              </a:ext>
            </a:extLst>
          </p:cNvPr>
          <p:cNvSpPr/>
          <p:nvPr/>
        </p:nvSpPr>
        <p:spPr>
          <a:xfrm>
            <a:off x="2249714" y="42974377"/>
            <a:ext cx="36553621" cy="1269999"/>
          </a:xfrm>
          <a:prstGeom prst="rect">
            <a:avLst/>
          </a:prstGeom>
          <a:solidFill>
            <a:srgbClr val="2E7D52"/>
          </a:solidFill>
          <a:ln/>
        </p:spPr>
        <p:txBody>
          <a:bodyPr/>
          <a:lstStyle/>
          <a:p>
            <a:endParaRPr lang="ro-RO"/>
          </a:p>
        </p:txBody>
      </p:sp>
      <p:sp>
        <p:nvSpPr>
          <p:cNvPr id="39" name="Text 34">
            <a:extLst>
              <a:ext uri="{FF2B5EF4-FFF2-40B4-BE49-F238E27FC236}">
                <a16:creationId xmlns:a16="http://schemas.microsoft.com/office/drawing/2014/main" id="{4DA58927-C0EF-2105-4F17-BC11F25CC0E6}"/>
              </a:ext>
            </a:extLst>
          </p:cNvPr>
          <p:cNvSpPr/>
          <p:nvPr/>
        </p:nvSpPr>
        <p:spPr>
          <a:xfrm>
            <a:off x="2470909" y="43026387"/>
            <a:ext cx="36225238" cy="786191"/>
          </a:xfrm>
          <a:prstGeom prst="rect">
            <a:avLst/>
          </a:prstGeom>
          <a:noFill/>
          <a:ln/>
        </p:spPr>
        <p:txBody>
          <a:bodyPr wrap="none" lIns="0" tIns="0" rIns="0" bIns="0" rtlCol="0" anchor="ctr"/>
          <a:lstStyle/>
          <a:p>
            <a:pPr>
              <a:lnSpc>
                <a:spcPct val="100000"/>
              </a:lnSpc>
            </a:pPr>
            <a:r>
              <a:rPr lang="ro-RO" sz="4400" b="1" dirty="0">
                <a:solidFill>
                  <a:srgbClr val="FFFFFF"/>
                </a:solidFill>
                <a:latin typeface="Arial" pitchFamily="34" charset="0"/>
                <a:ea typeface="Arial" pitchFamily="34" charset="-122"/>
                <a:cs typeface="Arial" pitchFamily="34" charset="-120"/>
              </a:rPr>
              <a:t>    </a:t>
            </a:r>
            <a:r>
              <a:rPr lang="en-US" sz="4400" b="1" dirty="0">
                <a:solidFill>
                  <a:srgbClr val="FFFFFF"/>
                </a:solidFill>
                <a:latin typeface="Arial" pitchFamily="34" charset="0"/>
                <a:ea typeface="Arial" pitchFamily="34" charset="-122"/>
                <a:cs typeface="Arial" pitchFamily="34" charset="-120"/>
              </a:rPr>
              <a:t>BIBLIOGRAFIE SELECTIVĂ</a:t>
            </a:r>
            <a:endParaRPr lang="en-US" sz="4400" dirty="0"/>
          </a:p>
        </p:txBody>
      </p:sp>
      <p:sp>
        <p:nvSpPr>
          <p:cNvPr id="40" name="Shape 35">
            <a:extLst>
              <a:ext uri="{FF2B5EF4-FFF2-40B4-BE49-F238E27FC236}">
                <a16:creationId xmlns:a16="http://schemas.microsoft.com/office/drawing/2014/main" id="{296DA667-F3F7-304F-3BDF-25DA66ABACED}"/>
              </a:ext>
            </a:extLst>
          </p:cNvPr>
          <p:cNvSpPr/>
          <p:nvPr/>
        </p:nvSpPr>
        <p:spPr>
          <a:xfrm>
            <a:off x="2249713" y="43966190"/>
            <a:ext cx="36553621" cy="1935238"/>
          </a:xfrm>
          <a:prstGeom prst="rect">
            <a:avLst/>
          </a:prstGeom>
          <a:solidFill>
            <a:srgbClr val="FFFFFF"/>
          </a:solidFill>
          <a:ln w="12700">
            <a:solidFill>
              <a:srgbClr val="E0E0E0"/>
            </a:solidFill>
            <a:prstDash val="solid"/>
          </a:ln>
        </p:spPr>
        <p:txBody>
          <a:bodyPr/>
          <a:lstStyle/>
          <a:p>
            <a:endParaRPr lang="ro-RO"/>
          </a:p>
        </p:txBody>
      </p:sp>
      <p:sp>
        <p:nvSpPr>
          <p:cNvPr id="41" name="Text 36">
            <a:extLst>
              <a:ext uri="{FF2B5EF4-FFF2-40B4-BE49-F238E27FC236}">
                <a16:creationId xmlns:a16="http://schemas.microsoft.com/office/drawing/2014/main" id="{BFFC326A-7A7B-7267-7577-FAD777B9A0E8}"/>
              </a:ext>
            </a:extLst>
          </p:cNvPr>
          <p:cNvSpPr/>
          <p:nvPr/>
        </p:nvSpPr>
        <p:spPr>
          <a:xfrm>
            <a:off x="2781905" y="43966190"/>
            <a:ext cx="35475333" cy="1451429"/>
          </a:xfrm>
          <a:prstGeom prst="rect">
            <a:avLst/>
          </a:prstGeom>
          <a:noFill/>
          <a:ln/>
        </p:spPr>
        <p:txBody>
          <a:bodyPr wrap="square" lIns="0" tIns="0" rIns="0" bIns="0" rtlCol="0" anchor="t"/>
          <a:lstStyle/>
          <a:p>
            <a:pPr>
              <a:lnSpc>
                <a:spcPct val="130000"/>
              </a:lnSpc>
            </a:pPr>
            <a:r>
              <a:rPr lang="en-US" sz="3200" b="1" dirty="0">
                <a:solidFill>
                  <a:srgbClr val="000000"/>
                </a:solidFill>
                <a:latin typeface="Arial" pitchFamily="34" charset="0"/>
                <a:ea typeface="Arial" pitchFamily="34" charset="-122"/>
                <a:cs typeface="Arial" pitchFamily="34" charset="-120"/>
              </a:rPr>
              <a:t>Ref:</a:t>
            </a:r>
            <a:r>
              <a:rPr lang="en-US" sz="3200" dirty="0">
                <a:solidFill>
                  <a:srgbClr val="000000"/>
                </a:solidFill>
                <a:latin typeface="Arial" pitchFamily="34" charset="0"/>
                <a:ea typeface="Arial" pitchFamily="34" charset="-122"/>
                <a:cs typeface="Arial" pitchFamily="34" charset="-120"/>
              </a:rPr>
              <a:t> Chen et al. (2021) SSRN; Regulamentul (UE) 2024/3012 EUR-Lex; INSSE Com.78/2024; eagronom.com; agreena.com; fundatia-adept.org</a:t>
            </a:r>
            <a:endParaRPr lang="en-US" sz="3200" dirty="0"/>
          </a:p>
        </p:txBody>
      </p:sp>
      <p:pic>
        <p:nvPicPr>
          <p:cNvPr id="48" name="Picture 47">
            <a:extLst>
              <a:ext uri="{FF2B5EF4-FFF2-40B4-BE49-F238E27FC236}">
                <a16:creationId xmlns:a16="http://schemas.microsoft.com/office/drawing/2014/main" id="{55DDD134-9C12-1B27-0E7F-4D7ACB5E9124}"/>
              </a:ext>
            </a:extLst>
          </p:cNvPr>
          <p:cNvPicPr>
            <a:picLocks noChangeAspect="1"/>
          </p:cNvPicPr>
          <p:nvPr/>
        </p:nvPicPr>
        <p:blipFill>
          <a:blip r:embed="rId4"/>
          <a:stretch>
            <a:fillRect/>
          </a:stretch>
        </p:blipFill>
        <p:spPr>
          <a:xfrm>
            <a:off x="35030907" y="1930400"/>
            <a:ext cx="4185483" cy="4267200"/>
          </a:xfrm>
          <a:prstGeom prst="rect">
            <a:avLst/>
          </a:prstGeom>
        </p:spPr>
      </p:pic>
      <p:sp>
        <p:nvSpPr>
          <p:cNvPr id="49" name="Text 23">
            <a:extLst>
              <a:ext uri="{FF2B5EF4-FFF2-40B4-BE49-F238E27FC236}">
                <a16:creationId xmlns:a16="http://schemas.microsoft.com/office/drawing/2014/main" id="{D85DD168-10E4-612A-C920-928C797F4885}"/>
              </a:ext>
            </a:extLst>
          </p:cNvPr>
          <p:cNvSpPr/>
          <p:nvPr/>
        </p:nvSpPr>
        <p:spPr>
          <a:xfrm>
            <a:off x="10603895" y="15399658"/>
            <a:ext cx="7305524" cy="1288141"/>
          </a:xfrm>
          <a:prstGeom prst="rect">
            <a:avLst/>
          </a:prstGeom>
          <a:noFill/>
          <a:ln/>
        </p:spPr>
        <p:txBody>
          <a:bodyPr wrap="none" lIns="0" tIns="0" rIns="0" bIns="0" rtlCol="0" anchor="ctr"/>
          <a:lstStyle/>
          <a:p>
            <a:pPr>
              <a:lnSpc>
                <a:spcPct val="100000"/>
              </a:lnSpc>
            </a:pPr>
            <a:r>
              <a:rPr lang="en-US" sz="3200" b="1" u="sng" dirty="0">
                <a:solidFill>
                  <a:srgbClr val="2E7D52"/>
                </a:solidFill>
                <a:latin typeface="Arial" pitchFamily="34" charset="0"/>
                <a:ea typeface="Arial" pitchFamily="34" charset="-122"/>
                <a:cs typeface="Arial" pitchFamily="34" charset="-120"/>
              </a:rPr>
              <a:t>POTENȚIALUL AGRICOL</a:t>
            </a:r>
            <a:endParaRPr lang="ro-RO" sz="3200" b="1" u="sng" dirty="0">
              <a:solidFill>
                <a:srgbClr val="2E7D52"/>
              </a:solidFill>
              <a:latin typeface="Arial" pitchFamily="34" charset="0"/>
              <a:ea typeface="Arial" pitchFamily="34" charset="-122"/>
              <a:cs typeface="Arial" pitchFamily="34" charset="-120"/>
            </a:endParaRPr>
          </a:p>
          <a:p>
            <a:pPr>
              <a:lnSpc>
                <a:spcPct val="100000"/>
              </a:lnSpc>
            </a:pPr>
            <a:r>
              <a:rPr lang="en-US" sz="3200" b="1" u="sng" dirty="0">
                <a:solidFill>
                  <a:srgbClr val="2E7D52"/>
                </a:solidFill>
                <a:latin typeface="Arial" pitchFamily="34" charset="0"/>
                <a:ea typeface="Arial" pitchFamily="34" charset="-122"/>
                <a:cs typeface="Arial" pitchFamily="34" charset="-120"/>
              </a:rPr>
              <a:t> AL ROMÂNIEI</a:t>
            </a:r>
            <a:endParaRPr lang="en-US" sz="1100" u="sng" dirty="0"/>
          </a:p>
        </p:txBody>
      </p:sp>
      <p:sp>
        <p:nvSpPr>
          <p:cNvPr id="21" name="Text 18">
            <a:extLst>
              <a:ext uri="{FF2B5EF4-FFF2-40B4-BE49-F238E27FC236}">
                <a16:creationId xmlns:a16="http://schemas.microsoft.com/office/drawing/2014/main" id="{D5280078-FA6A-F499-AF4A-AB94DF7BCB3A}"/>
              </a:ext>
            </a:extLst>
          </p:cNvPr>
          <p:cNvSpPr/>
          <p:nvPr/>
        </p:nvSpPr>
        <p:spPr>
          <a:xfrm>
            <a:off x="18616084" y="15408130"/>
            <a:ext cx="6940247" cy="926496"/>
          </a:xfrm>
          <a:prstGeom prst="rect">
            <a:avLst/>
          </a:prstGeom>
          <a:noFill/>
          <a:ln/>
        </p:spPr>
        <p:txBody>
          <a:bodyPr wrap="none" lIns="0" tIns="0" rIns="0" bIns="0" rtlCol="0" anchor="ctr"/>
          <a:lstStyle/>
          <a:p>
            <a:pPr>
              <a:lnSpc>
                <a:spcPct val="100000"/>
              </a:lnSpc>
            </a:pPr>
            <a:r>
              <a:rPr lang="en-US" sz="3200" b="1" u="sng" dirty="0">
                <a:solidFill>
                  <a:srgbClr val="2E7D52"/>
                </a:solidFill>
                <a:latin typeface="Arial" pitchFamily="34" charset="0"/>
                <a:ea typeface="Arial" pitchFamily="34" charset="-122"/>
                <a:cs typeface="Arial" pitchFamily="34" charset="-120"/>
              </a:rPr>
              <a:t>ACTORI CHEIE PE PIAȚĂ</a:t>
            </a:r>
            <a:endParaRPr lang="en-US" sz="1100" u="sng" dirty="0"/>
          </a:p>
        </p:txBody>
      </p:sp>
      <p:sp>
        <p:nvSpPr>
          <p:cNvPr id="20" name="Text 17">
            <a:extLst>
              <a:ext uri="{FF2B5EF4-FFF2-40B4-BE49-F238E27FC236}">
                <a16:creationId xmlns:a16="http://schemas.microsoft.com/office/drawing/2014/main" id="{D37263F8-9354-6960-5A14-B1897AFBDF4A}"/>
              </a:ext>
            </a:extLst>
          </p:cNvPr>
          <p:cNvSpPr/>
          <p:nvPr/>
        </p:nvSpPr>
        <p:spPr>
          <a:xfrm>
            <a:off x="14567504" y="27475849"/>
            <a:ext cx="9697356" cy="2010529"/>
          </a:xfrm>
          <a:prstGeom prst="rect">
            <a:avLst/>
          </a:prstGeom>
          <a:noFill/>
          <a:ln/>
        </p:spPr>
        <p:txBody>
          <a:bodyPr wrap="square" lIns="0" tIns="0" rIns="0" bIns="0" rtlCol="0" anchor="t"/>
          <a:lstStyle/>
          <a:p>
            <a:pPr>
              <a:lnSpc>
                <a:spcPct val="130000"/>
              </a:lnSpc>
            </a:pPr>
            <a:r>
              <a:rPr lang="ro-RO" sz="3200" b="1" dirty="0">
                <a:solidFill>
                  <a:srgbClr val="000000"/>
                </a:solidFill>
                <a:latin typeface="Arial" panose="020B0604020202020204" pitchFamily="34" charset="0"/>
                <a:ea typeface="Arial" pitchFamily="34" charset="-122"/>
                <a:cs typeface="Arial" panose="020B0604020202020204" pitchFamily="34" charset="0"/>
              </a:rPr>
              <a:t>Emitent : </a:t>
            </a:r>
            <a:r>
              <a:rPr lang="en-US" sz="3200" dirty="0">
                <a:solidFill>
                  <a:srgbClr val="000000"/>
                </a:solidFill>
                <a:latin typeface="Arial" panose="020B0604020202020204" pitchFamily="34" charset="0"/>
                <a:ea typeface="Arial" pitchFamily="34" charset="-122"/>
                <a:cs typeface="Arial" panose="020B0604020202020204" pitchFamily="34" charset="0"/>
              </a:rPr>
              <a:t>Fundatia ADEPT</a:t>
            </a:r>
            <a:endParaRPr lang="ro-RO" sz="3200" dirty="0">
              <a:solidFill>
                <a:srgbClr val="000000"/>
              </a:solidFill>
              <a:latin typeface="Arial" panose="020B0604020202020204" pitchFamily="34" charset="0"/>
              <a:ea typeface="Arial" pitchFamily="34" charset="-122"/>
              <a:cs typeface="Arial" panose="020B0604020202020204" pitchFamily="34" charset="0"/>
            </a:endParaRPr>
          </a:p>
          <a:p>
            <a:pPr>
              <a:lnSpc>
                <a:spcPct val="130000"/>
              </a:lnSpc>
            </a:pPr>
            <a:r>
              <a:rPr lang="en-US" sz="3200" dirty="0">
                <a:solidFill>
                  <a:srgbClr val="000000"/>
                </a:solidFill>
                <a:latin typeface="Arial" panose="020B0604020202020204" pitchFamily="34" charset="0"/>
                <a:ea typeface="Arial" pitchFamily="34" charset="-122"/>
                <a:cs typeface="Arial" panose="020B0604020202020204" pitchFamily="34" charset="0"/>
              </a:rPr>
              <a:t>Schema de Plata pentru Biodiversitate</a:t>
            </a:r>
            <a:r>
              <a:rPr lang="ro-RO" sz="3200" dirty="0">
                <a:solidFill>
                  <a:srgbClr val="000000"/>
                </a:solidFill>
                <a:latin typeface="Arial" panose="020B0604020202020204" pitchFamily="34" charset="0"/>
                <a:ea typeface="Arial" pitchFamily="34" charset="-122"/>
                <a:cs typeface="Arial" panose="020B0604020202020204" pitchFamily="34" charset="0"/>
              </a:rPr>
              <a:t> - BPS</a:t>
            </a:r>
            <a:endParaRPr lang="en-US" sz="3200" dirty="0">
              <a:latin typeface="Arial" panose="020B0604020202020204" pitchFamily="34" charset="0"/>
              <a:cs typeface="Arial" panose="020B0604020202020204" pitchFamily="34" charset="0"/>
            </a:endParaRPr>
          </a:p>
          <a:p>
            <a:pPr>
              <a:lnSpc>
                <a:spcPct val="130000"/>
              </a:lnSpc>
            </a:pPr>
            <a:r>
              <a:rPr lang="en-US" sz="3200" dirty="0">
                <a:solidFill>
                  <a:srgbClr val="000000"/>
                </a:solidFill>
                <a:latin typeface="Arial" panose="020B0604020202020204" pitchFamily="34" charset="0"/>
                <a:ea typeface="Arial" pitchFamily="34" charset="-122"/>
                <a:cs typeface="Arial" panose="020B0604020202020204" pitchFamily="34" charset="0"/>
              </a:rPr>
              <a:t>Beneficii: socioeconomice, climatice, biodiversitate</a:t>
            </a:r>
            <a:endParaRPr lang="en-US" sz="3200" dirty="0">
              <a:latin typeface="Arial" panose="020B0604020202020204" pitchFamily="34" charset="0"/>
              <a:cs typeface="Arial" panose="020B0604020202020204" pitchFamily="34" charset="0"/>
            </a:endParaRPr>
          </a:p>
        </p:txBody>
      </p:sp>
      <p:sp>
        <p:nvSpPr>
          <p:cNvPr id="50" name="Text 16">
            <a:extLst>
              <a:ext uri="{FF2B5EF4-FFF2-40B4-BE49-F238E27FC236}">
                <a16:creationId xmlns:a16="http://schemas.microsoft.com/office/drawing/2014/main" id="{D2566102-F805-575C-CD17-9CEC27BE8A6B}"/>
              </a:ext>
            </a:extLst>
          </p:cNvPr>
          <p:cNvSpPr/>
          <p:nvPr/>
        </p:nvSpPr>
        <p:spPr>
          <a:xfrm>
            <a:off x="3041952" y="26764943"/>
            <a:ext cx="16691429" cy="665238"/>
          </a:xfrm>
          <a:prstGeom prst="rect">
            <a:avLst/>
          </a:prstGeom>
          <a:noFill/>
          <a:ln/>
        </p:spPr>
        <p:txBody>
          <a:bodyPr wrap="none" lIns="0" tIns="0" rIns="0" bIns="0" rtlCol="0" anchor="ctr"/>
          <a:lstStyle/>
          <a:p>
            <a:pPr>
              <a:lnSpc>
                <a:spcPct val="100000"/>
              </a:lnSpc>
            </a:pPr>
            <a:r>
              <a:rPr lang="en-US" sz="3200" b="1" dirty="0">
                <a:latin typeface="Arial" pitchFamily="34" charset="0"/>
                <a:ea typeface="Arial" pitchFamily="34" charset="-122"/>
                <a:cs typeface="Arial" pitchFamily="34" charset="-120"/>
              </a:rPr>
              <a:t>CERTIFICATE </a:t>
            </a:r>
            <a:r>
              <a:rPr lang="ro-RO" sz="3200" b="1" dirty="0">
                <a:latin typeface="Arial" pitchFamily="34" charset="0"/>
                <a:ea typeface="Arial" pitchFamily="34" charset="-122"/>
                <a:cs typeface="Arial" pitchFamily="34" charset="-120"/>
              </a:rPr>
              <a:t>DE CARBON</a:t>
            </a:r>
            <a:endParaRPr lang="en-US" sz="1100" dirty="0"/>
          </a:p>
        </p:txBody>
      </p:sp>
      <p:sp>
        <p:nvSpPr>
          <p:cNvPr id="4" name="Text 7">
            <a:extLst>
              <a:ext uri="{FF2B5EF4-FFF2-40B4-BE49-F238E27FC236}">
                <a16:creationId xmlns:a16="http://schemas.microsoft.com/office/drawing/2014/main" id="{8AEEF034-C7D1-506E-5A3B-0BA08460C5B7}"/>
              </a:ext>
            </a:extLst>
          </p:cNvPr>
          <p:cNvSpPr/>
          <p:nvPr/>
        </p:nvSpPr>
        <p:spPr>
          <a:xfrm>
            <a:off x="2406952" y="11792857"/>
            <a:ext cx="36225238" cy="2050144"/>
          </a:xfrm>
          <a:prstGeom prst="rect">
            <a:avLst/>
          </a:prstGeom>
          <a:noFill/>
          <a:ln/>
        </p:spPr>
        <p:txBody>
          <a:bodyPr wrap="square" lIns="0" tIns="0" rIns="0" bIns="0" rtlCol="0" anchor="t"/>
          <a:lstStyle/>
          <a:p>
            <a:pPr>
              <a:lnSpc>
                <a:spcPct val="140000"/>
              </a:lnSpc>
            </a:pPr>
            <a:r>
              <a:rPr lang="en-US" sz="3200" dirty="0">
                <a:solidFill>
                  <a:srgbClr val="1B1B1B"/>
                </a:solidFill>
                <a:latin typeface="Arial" panose="020B0604020202020204" pitchFamily="34" charset="0"/>
                <a:ea typeface="QuattrocentoSans" pitchFamily="34" charset="-122"/>
                <a:cs typeface="Arial" panose="020B0604020202020204" pitchFamily="34" charset="0"/>
              </a:rPr>
              <a:t>Agricultura carbonului devine tot mai importantă pe fondul interesului crescut al guvernelor, ONG-urilor și companiilor pentru</a:t>
            </a:r>
            <a:r>
              <a:rPr lang="ro-RO" sz="3200" dirty="0">
                <a:solidFill>
                  <a:srgbClr val="1B1B1B"/>
                </a:solidFill>
                <a:latin typeface="Arial" panose="020B0604020202020204" pitchFamily="34" charset="0"/>
                <a:ea typeface="QuattrocentoSans" pitchFamily="34" charset="-122"/>
                <a:cs typeface="Arial" panose="020B0604020202020204" pitchFamily="34" charset="0"/>
              </a:rPr>
              <a:t> practi</a:t>
            </a:r>
            <a:r>
              <a:rPr lang="en-US" sz="3200" dirty="0">
                <a:solidFill>
                  <a:srgbClr val="1B1B1B"/>
                </a:solidFill>
                <a:latin typeface="Arial" panose="020B0604020202020204" pitchFamily="34" charset="0"/>
                <a:ea typeface="QuattrocentoSans" pitchFamily="34" charset="-122"/>
                <a:cs typeface="Arial" panose="020B0604020202020204" pitchFamily="34" charset="0"/>
              </a:rPr>
              <a:t>ci agricole durabile. Piețele voluntare de carbon se extind rapid, iar companiile plătesc pentru compensări verificate, stimulând fermierii să adopte tehnologii ecologice. Creșterea prețului </a:t>
            </a:r>
            <a:r>
              <a:rPr lang="ro-RO" sz="3200" dirty="0">
                <a:solidFill>
                  <a:srgbClr val="1B1B1B"/>
                </a:solidFill>
                <a:latin typeface="Arial" panose="020B0604020202020204" pitchFamily="34" charset="0"/>
                <a:ea typeface="QuattrocentoSans" pitchFamily="34" charset="-122"/>
                <a:cs typeface="Arial" panose="020B0604020202020204" pitchFamily="34" charset="0"/>
              </a:rPr>
              <a:t>certificatelor de </a:t>
            </a:r>
            <a:r>
              <a:rPr lang="en-US" sz="3200" dirty="0">
                <a:solidFill>
                  <a:srgbClr val="1B1B1B"/>
                </a:solidFill>
                <a:latin typeface="Arial" panose="020B0604020202020204" pitchFamily="34" charset="0"/>
                <a:ea typeface="QuattrocentoSans" pitchFamily="34" charset="-122"/>
                <a:cs typeface="Arial" panose="020B0604020202020204" pitchFamily="34" charset="0"/>
              </a:rPr>
              <a:t>carbon și cererea pentru sustenabilitate</a:t>
            </a:r>
            <a:r>
              <a:rPr lang="ro-RO" sz="3200" dirty="0">
                <a:solidFill>
                  <a:srgbClr val="1B1B1B"/>
                </a:solidFill>
                <a:latin typeface="Arial" panose="020B0604020202020204" pitchFamily="34" charset="0"/>
                <a:ea typeface="QuattrocentoSans" pitchFamily="34" charset="-122"/>
                <a:cs typeface="Arial" panose="020B0604020202020204" pitchFamily="34" charset="0"/>
              </a:rPr>
              <a:t>,</a:t>
            </a:r>
            <a:r>
              <a:rPr lang="en-US" sz="3200" dirty="0">
                <a:solidFill>
                  <a:srgbClr val="1B1B1B"/>
                </a:solidFill>
                <a:latin typeface="Arial" panose="020B0604020202020204" pitchFamily="34" charset="0"/>
                <a:ea typeface="QuattrocentoSans" pitchFamily="34" charset="-122"/>
                <a:cs typeface="Arial" panose="020B0604020202020204" pitchFamily="34" charset="0"/>
              </a:rPr>
              <a:t> oferă fermierilor noi oportunități de venit prin sechestrarea carbonului și reducerea emisiilor</a:t>
            </a:r>
            <a:r>
              <a:rPr lang="ro-RO" sz="3200" dirty="0">
                <a:solidFill>
                  <a:srgbClr val="1B1B1B"/>
                </a:solidFill>
                <a:latin typeface="Arial" panose="020B0604020202020204" pitchFamily="34" charset="0"/>
                <a:ea typeface="QuattrocentoSans" pitchFamily="34" charset="-122"/>
                <a:cs typeface="Arial" panose="020B0604020202020204" pitchFamily="34" charset="0"/>
              </a:rPr>
              <a:t> de gaze cu efect de seră</a:t>
            </a:r>
            <a:r>
              <a:rPr lang="en-US" sz="3200" dirty="0">
                <a:solidFill>
                  <a:srgbClr val="1B1B1B"/>
                </a:solidFill>
                <a:latin typeface="Arial" panose="020B0604020202020204" pitchFamily="34" charset="0"/>
                <a:ea typeface="QuattrocentoSans" pitchFamily="34" charset="-122"/>
                <a:cs typeface="Arial" panose="020B0604020202020204" pitchFamily="34" charset="0"/>
              </a:rPr>
              <a:t>.</a:t>
            </a:r>
            <a:endParaRPr lang="en-US" sz="3200" dirty="0">
              <a:latin typeface="Arial" panose="020B0604020202020204" pitchFamily="34" charset="0"/>
              <a:cs typeface="Arial" panose="020B0604020202020204" pitchFamily="34" charset="0"/>
            </a:endParaRPr>
          </a:p>
        </p:txBody>
      </p:sp>
      <p:sp>
        <p:nvSpPr>
          <p:cNvPr id="26" name="Text 13">
            <a:extLst>
              <a:ext uri="{FF2B5EF4-FFF2-40B4-BE49-F238E27FC236}">
                <a16:creationId xmlns:a16="http://schemas.microsoft.com/office/drawing/2014/main" id="{2B3D9BE5-DC93-796F-7D1E-7E3DEB4958D3}"/>
              </a:ext>
            </a:extLst>
          </p:cNvPr>
          <p:cNvSpPr/>
          <p:nvPr/>
        </p:nvSpPr>
        <p:spPr>
          <a:xfrm>
            <a:off x="18616084" y="16389050"/>
            <a:ext cx="10339916" cy="4845350"/>
          </a:xfrm>
          <a:prstGeom prst="rect">
            <a:avLst/>
          </a:prstGeom>
          <a:noFill/>
          <a:ln/>
        </p:spPr>
        <p:txBody>
          <a:bodyPr wrap="square" lIns="0" tIns="0" rIns="0" bIns="0" rtlCol="0" anchor="t"/>
          <a:lstStyle/>
          <a:p>
            <a:pPr>
              <a:lnSpc>
                <a:spcPct val="135000"/>
              </a:lnSpc>
            </a:pPr>
            <a:r>
              <a:rPr lang="en-US" sz="3200" b="1" dirty="0">
                <a:solidFill>
                  <a:srgbClr val="1B1B1B"/>
                </a:solidFill>
                <a:latin typeface="Arial" panose="020B0604020202020204" pitchFamily="34" charset="0"/>
                <a:ea typeface="Quattrocento Sans" pitchFamily="34" charset="-122"/>
                <a:cs typeface="Arial" panose="020B0604020202020204" pitchFamily="34" charset="0"/>
              </a:rPr>
              <a:t>Registrele de compensare</a:t>
            </a:r>
            <a:r>
              <a:rPr lang="en-US" sz="3200" dirty="0">
                <a:solidFill>
                  <a:srgbClr val="1B1B1B"/>
                </a:solidFill>
                <a:latin typeface="Arial" panose="020B0604020202020204" pitchFamily="34" charset="0"/>
                <a:ea typeface="Quattrocento Sans" pitchFamily="34" charset="-122"/>
                <a:cs typeface="Arial" panose="020B0604020202020204" pitchFamily="34" charset="0"/>
              </a:rPr>
              <a:t> – emit credite</a:t>
            </a:r>
            <a:r>
              <a:rPr lang="ro-RO" sz="3200" dirty="0">
                <a:solidFill>
                  <a:srgbClr val="1B1B1B"/>
                </a:solidFill>
                <a:latin typeface="Arial" panose="020B0604020202020204" pitchFamily="34" charset="0"/>
                <a:ea typeface="Quattrocento Sans" pitchFamily="34" charset="-122"/>
                <a:cs typeface="Arial" panose="020B0604020202020204" pitchFamily="34" charset="0"/>
              </a:rPr>
              <a:t> </a:t>
            </a:r>
            <a:r>
              <a:rPr lang="en-US" sz="3200" dirty="0">
                <a:solidFill>
                  <a:srgbClr val="1B1B1B"/>
                </a:solidFill>
                <a:latin typeface="Arial" panose="020B0604020202020204" pitchFamily="34" charset="0"/>
                <a:ea typeface="Quattrocento Sans" pitchFamily="34" charset="-122"/>
                <a:cs typeface="Arial" panose="020B0604020202020204" pitchFamily="34" charset="0"/>
              </a:rPr>
              <a:t>ș</a:t>
            </a:r>
            <a:r>
              <a:rPr lang="ro-RO" sz="3200" dirty="0">
                <a:solidFill>
                  <a:srgbClr val="1B1B1B"/>
                </a:solidFill>
                <a:latin typeface="Arial" panose="020B0604020202020204" pitchFamily="34" charset="0"/>
                <a:ea typeface="Quattrocento Sans" pitchFamily="34" charset="-122"/>
                <a:cs typeface="Arial" panose="020B0604020202020204" pitchFamily="34" charset="0"/>
              </a:rPr>
              <a:t>i ţin </a:t>
            </a:r>
            <a:r>
              <a:rPr lang="en-US" sz="3200" dirty="0">
                <a:solidFill>
                  <a:srgbClr val="1B1B1B"/>
                </a:solidFill>
                <a:latin typeface="Arial" panose="020B0604020202020204" pitchFamily="34" charset="0"/>
                <a:ea typeface="Quattrocento Sans" pitchFamily="34" charset="-122"/>
                <a:cs typeface="Arial" panose="020B0604020202020204" pitchFamily="34" charset="0"/>
              </a:rPr>
              <a:t>evidența compensărilor</a:t>
            </a:r>
            <a:endParaRPr lang="en-US" sz="3200" dirty="0">
              <a:latin typeface="Arial" panose="020B0604020202020204" pitchFamily="34" charset="0"/>
              <a:cs typeface="Arial" panose="020B0604020202020204" pitchFamily="34" charset="0"/>
            </a:endParaRPr>
          </a:p>
          <a:p>
            <a:pPr>
              <a:lnSpc>
                <a:spcPct val="135000"/>
              </a:lnSpc>
              <a:spcBef>
                <a:spcPts val="300"/>
              </a:spcBef>
            </a:pPr>
            <a:r>
              <a:rPr lang="en-US" sz="3200" b="1" dirty="0">
                <a:solidFill>
                  <a:srgbClr val="1B1B1B"/>
                </a:solidFill>
                <a:latin typeface="Arial" panose="020B0604020202020204" pitchFamily="34" charset="0"/>
                <a:ea typeface="Quattrocento Sans" pitchFamily="34" charset="-122"/>
                <a:cs typeface="Arial" panose="020B0604020202020204" pitchFamily="34" charset="0"/>
              </a:rPr>
              <a:t>Fermierii</a:t>
            </a:r>
            <a:r>
              <a:rPr lang="en-US" sz="3200" dirty="0">
                <a:solidFill>
                  <a:srgbClr val="1B1B1B"/>
                </a:solidFill>
                <a:latin typeface="Arial" panose="020B0604020202020204" pitchFamily="34" charset="0"/>
                <a:ea typeface="Quattrocento Sans" pitchFamily="34" charset="-122"/>
                <a:cs typeface="Arial" panose="020B0604020202020204" pitchFamily="34" charset="0"/>
              </a:rPr>
              <a:t> – vânzători de credite de carbon</a:t>
            </a:r>
            <a:endParaRPr lang="en-US" sz="3200" dirty="0">
              <a:latin typeface="Arial" panose="020B0604020202020204" pitchFamily="34" charset="0"/>
              <a:cs typeface="Arial" panose="020B0604020202020204" pitchFamily="34" charset="0"/>
            </a:endParaRPr>
          </a:p>
          <a:p>
            <a:pPr>
              <a:lnSpc>
                <a:spcPct val="135000"/>
              </a:lnSpc>
              <a:spcBef>
                <a:spcPts val="300"/>
              </a:spcBef>
            </a:pPr>
            <a:r>
              <a:rPr lang="en-US" sz="3200" b="1" dirty="0">
                <a:solidFill>
                  <a:srgbClr val="1B1B1B"/>
                </a:solidFill>
                <a:latin typeface="Arial" panose="020B0604020202020204" pitchFamily="34" charset="0"/>
                <a:ea typeface="Quattrocento Sans" pitchFamily="34" charset="-122"/>
                <a:cs typeface="Arial" panose="020B0604020202020204" pitchFamily="34" charset="0"/>
              </a:rPr>
              <a:t>Corporațiile</a:t>
            </a:r>
            <a:r>
              <a:rPr lang="en-US" sz="3200" dirty="0">
                <a:solidFill>
                  <a:srgbClr val="1B1B1B"/>
                </a:solidFill>
                <a:latin typeface="Arial" panose="020B0604020202020204" pitchFamily="34" charset="0"/>
                <a:ea typeface="Quattrocento Sans" pitchFamily="34" charset="-122"/>
                <a:cs typeface="Arial" panose="020B0604020202020204" pitchFamily="34" charset="0"/>
              </a:rPr>
              <a:t> – cumpărători</a:t>
            </a:r>
            <a:r>
              <a:rPr lang="ro-RO" sz="3200" dirty="0">
                <a:solidFill>
                  <a:srgbClr val="1B1B1B"/>
                </a:solidFill>
                <a:latin typeface="Arial" panose="020B0604020202020204" pitchFamily="34" charset="0"/>
                <a:ea typeface="Quattrocento Sans" pitchFamily="34" charset="-122"/>
                <a:cs typeface="Arial" panose="020B0604020202020204" pitchFamily="34" charset="0"/>
              </a:rPr>
              <a:t>, </a:t>
            </a:r>
            <a:r>
              <a:rPr lang="en-US" sz="3200" dirty="0">
                <a:solidFill>
                  <a:srgbClr val="1B1B1B"/>
                </a:solidFill>
                <a:latin typeface="Arial" panose="020B0604020202020204" pitchFamily="34" charset="0"/>
                <a:ea typeface="Quattrocento Sans" pitchFamily="34" charset="-122"/>
                <a:cs typeface="Arial" panose="020B0604020202020204" pitchFamily="34" charset="0"/>
              </a:rPr>
              <a:t>pentru</a:t>
            </a:r>
            <a:r>
              <a:rPr lang="ro-RO" sz="3200" dirty="0">
                <a:solidFill>
                  <a:srgbClr val="1B1B1B"/>
                </a:solidFill>
                <a:latin typeface="Arial" panose="020B0604020202020204" pitchFamily="34" charset="0"/>
                <a:ea typeface="Quattrocento Sans" pitchFamily="34" charset="-122"/>
                <a:cs typeface="Arial" panose="020B0604020202020204" pitchFamily="34" charset="0"/>
              </a:rPr>
              <a:t> atingerea </a:t>
            </a:r>
            <a:r>
              <a:rPr lang="en-US" sz="3200" dirty="0">
                <a:solidFill>
                  <a:srgbClr val="1B1B1B"/>
                </a:solidFill>
                <a:latin typeface="Arial" panose="020B0604020202020204" pitchFamily="34" charset="0"/>
                <a:ea typeface="Quattrocento Sans" pitchFamily="34" charset="-122"/>
                <a:cs typeface="Arial" panose="020B0604020202020204" pitchFamily="34" charset="0"/>
              </a:rPr>
              <a:t>obiective</a:t>
            </a:r>
            <a:r>
              <a:rPr lang="ro-RO" sz="3200" dirty="0">
                <a:solidFill>
                  <a:srgbClr val="1B1B1B"/>
                </a:solidFill>
                <a:latin typeface="Arial" panose="020B0604020202020204" pitchFamily="34" charset="0"/>
                <a:ea typeface="Quattrocento Sans" pitchFamily="34" charset="-122"/>
                <a:cs typeface="Arial" panose="020B0604020202020204" pitchFamily="34" charset="0"/>
              </a:rPr>
              <a:t>lor</a:t>
            </a:r>
            <a:r>
              <a:rPr lang="en-US" sz="3200" dirty="0">
                <a:solidFill>
                  <a:srgbClr val="1B1B1B"/>
                </a:solidFill>
                <a:latin typeface="Arial" panose="020B0604020202020204" pitchFamily="34" charset="0"/>
                <a:ea typeface="Quattrocento Sans" pitchFamily="34" charset="-122"/>
                <a:cs typeface="Arial" panose="020B0604020202020204" pitchFamily="34" charset="0"/>
              </a:rPr>
              <a:t> de sustenabilitate</a:t>
            </a:r>
            <a:r>
              <a:rPr lang="ro-RO" sz="3200" dirty="0">
                <a:solidFill>
                  <a:srgbClr val="1B1B1B"/>
                </a:solidFill>
                <a:latin typeface="Arial" panose="020B0604020202020204" pitchFamily="34" charset="0"/>
                <a:ea typeface="Quattrocento Sans" pitchFamily="34" charset="-122"/>
                <a:cs typeface="Arial" panose="020B0604020202020204" pitchFamily="34" charset="0"/>
              </a:rPr>
              <a:t>.</a:t>
            </a:r>
            <a:endParaRPr lang="en-US" sz="3200" dirty="0">
              <a:latin typeface="Arial" panose="020B0604020202020204" pitchFamily="34" charset="0"/>
              <a:cs typeface="Arial" panose="020B0604020202020204" pitchFamily="34" charset="0"/>
            </a:endParaRPr>
          </a:p>
          <a:p>
            <a:pPr>
              <a:lnSpc>
                <a:spcPct val="135000"/>
              </a:lnSpc>
              <a:spcBef>
                <a:spcPts val="300"/>
              </a:spcBef>
            </a:pPr>
            <a:r>
              <a:rPr lang="en-US" sz="3200" b="1" dirty="0">
                <a:solidFill>
                  <a:srgbClr val="1B1B1B"/>
                </a:solidFill>
                <a:latin typeface="Arial" panose="020B0604020202020204" pitchFamily="34" charset="0"/>
                <a:ea typeface="Quattrocento Sans" pitchFamily="34" charset="-122"/>
                <a:cs typeface="Arial" panose="020B0604020202020204" pitchFamily="34" charset="0"/>
              </a:rPr>
              <a:t>Platformele/brokerii</a:t>
            </a:r>
            <a:r>
              <a:rPr lang="en-US" sz="3200" dirty="0">
                <a:solidFill>
                  <a:srgbClr val="1B1B1B"/>
                </a:solidFill>
                <a:latin typeface="Arial" panose="020B0604020202020204" pitchFamily="34" charset="0"/>
                <a:ea typeface="Quattrocento Sans" pitchFamily="34" charset="-122"/>
                <a:cs typeface="Arial" panose="020B0604020202020204" pitchFamily="34" charset="0"/>
              </a:rPr>
              <a:t> – facilitează tranzacțiile</a:t>
            </a:r>
            <a:endParaRPr lang="en-US" sz="3200" dirty="0">
              <a:latin typeface="Arial" panose="020B0604020202020204" pitchFamily="34" charset="0"/>
              <a:cs typeface="Arial" panose="020B0604020202020204" pitchFamily="34" charset="0"/>
            </a:endParaRPr>
          </a:p>
          <a:p>
            <a:pPr>
              <a:lnSpc>
                <a:spcPct val="135000"/>
              </a:lnSpc>
              <a:spcBef>
                <a:spcPts val="300"/>
              </a:spcBef>
            </a:pPr>
            <a:r>
              <a:rPr lang="en-US" sz="3200" b="1" dirty="0">
                <a:solidFill>
                  <a:srgbClr val="1B1B1B"/>
                </a:solidFill>
                <a:latin typeface="Arial" panose="020B0604020202020204" pitchFamily="34" charset="0"/>
                <a:ea typeface="Quattrocento Sans" pitchFamily="34" charset="-122"/>
                <a:cs typeface="Arial" panose="020B0604020202020204" pitchFamily="34" charset="0"/>
              </a:rPr>
              <a:t>Organizațiile de mediu</a:t>
            </a:r>
            <a:r>
              <a:rPr lang="en-US" sz="3200" dirty="0">
                <a:solidFill>
                  <a:srgbClr val="1B1B1B"/>
                </a:solidFill>
                <a:latin typeface="Arial" panose="020B0604020202020204" pitchFamily="34" charset="0"/>
                <a:ea typeface="Quattrocento Sans" pitchFamily="34" charset="-122"/>
                <a:cs typeface="Arial" panose="020B0604020202020204" pitchFamily="34" charset="0"/>
              </a:rPr>
              <a:t> – </a:t>
            </a:r>
            <a:r>
              <a:rPr lang="ro-RO" sz="3200" dirty="0">
                <a:solidFill>
                  <a:srgbClr val="1B1B1B"/>
                </a:solidFill>
                <a:latin typeface="Arial" panose="020B0604020202020204" pitchFamily="34" charset="0"/>
                <a:ea typeface="Quattrocento Sans" pitchFamily="34" charset="-122"/>
                <a:cs typeface="Arial" panose="020B0604020202020204" pitchFamily="34" charset="0"/>
              </a:rPr>
              <a:t>monitorizeaza </a:t>
            </a:r>
            <a:r>
              <a:rPr lang="en-US" sz="3200" dirty="0">
                <a:solidFill>
                  <a:srgbClr val="1B1B1B"/>
                </a:solidFill>
                <a:latin typeface="Arial" panose="020B0604020202020204" pitchFamily="34" charset="0"/>
                <a:ea typeface="Quattrocento Sans" pitchFamily="34" charset="-122"/>
                <a:cs typeface="Arial" panose="020B0604020202020204" pitchFamily="34" charset="0"/>
              </a:rPr>
              <a:t>integritate</a:t>
            </a:r>
            <a:r>
              <a:rPr lang="ro-RO" sz="3200" dirty="0">
                <a:solidFill>
                  <a:srgbClr val="1B1B1B"/>
                </a:solidFill>
                <a:latin typeface="Arial" panose="020B0604020202020204" pitchFamily="34" charset="0"/>
                <a:ea typeface="Quattrocento Sans" pitchFamily="34" charset="-122"/>
                <a:cs typeface="Arial" panose="020B0604020202020204" pitchFamily="34" charset="0"/>
              </a:rPr>
              <a:t>a</a:t>
            </a:r>
            <a:r>
              <a:rPr lang="en-US" sz="3200" dirty="0">
                <a:solidFill>
                  <a:srgbClr val="1B1B1B"/>
                </a:solidFill>
                <a:latin typeface="Arial" panose="020B0604020202020204" pitchFamily="34" charset="0"/>
                <a:ea typeface="Quattrocento Sans" pitchFamily="34" charset="-122"/>
                <a:cs typeface="Arial" panose="020B0604020202020204" pitchFamily="34" charset="0"/>
              </a:rPr>
              <a:t> și transparenț</a:t>
            </a:r>
            <a:r>
              <a:rPr lang="ro-RO" sz="3200" dirty="0">
                <a:solidFill>
                  <a:srgbClr val="1B1B1B"/>
                </a:solidFill>
                <a:latin typeface="Arial" panose="020B0604020202020204" pitchFamily="34" charset="0"/>
                <a:ea typeface="Quattrocento Sans" pitchFamily="34" charset="-122"/>
                <a:cs typeface="Arial" panose="020B0604020202020204" pitchFamily="34" charset="0"/>
              </a:rPr>
              <a:t>a procesului</a:t>
            </a:r>
            <a:endParaRPr lang="en-US" sz="3200" dirty="0">
              <a:latin typeface="Arial" panose="020B0604020202020204" pitchFamily="34" charset="0"/>
              <a:cs typeface="Arial" panose="020B0604020202020204" pitchFamily="34" charset="0"/>
            </a:endParaRPr>
          </a:p>
        </p:txBody>
      </p:sp>
      <p:sp>
        <p:nvSpPr>
          <p:cNvPr id="42" name="Text 15">
            <a:extLst>
              <a:ext uri="{FF2B5EF4-FFF2-40B4-BE49-F238E27FC236}">
                <a16:creationId xmlns:a16="http://schemas.microsoft.com/office/drawing/2014/main" id="{C72E36BD-4032-A2D9-AB56-9F42389F0D74}"/>
              </a:ext>
            </a:extLst>
          </p:cNvPr>
          <p:cNvSpPr/>
          <p:nvPr/>
        </p:nvSpPr>
        <p:spPr>
          <a:xfrm>
            <a:off x="29806997" y="16467669"/>
            <a:ext cx="8748293" cy="3853543"/>
          </a:xfrm>
          <a:prstGeom prst="rect">
            <a:avLst/>
          </a:prstGeom>
          <a:noFill/>
          <a:ln/>
        </p:spPr>
        <p:txBody>
          <a:bodyPr wrap="square" lIns="0" tIns="0" rIns="0" bIns="0" rtlCol="0" anchor="t"/>
          <a:lstStyle/>
          <a:p>
            <a:pPr>
              <a:lnSpc>
                <a:spcPct val="135000"/>
              </a:lnSpc>
            </a:pPr>
            <a:r>
              <a:rPr lang="en-US" sz="3200" dirty="0">
                <a:solidFill>
                  <a:srgbClr val="1B1B1B"/>
                </a:solidFill>
                <a:latin typeface="Arial" panose="020B0604020202020204" pitchFamily="34" charset="0"/>
                <a:ea typeface="Quattrocento Sans" pitchFamily="34" charset="-122"/>
                <a:cs typeface="Arial" panose="020B0604020202020204" pitchFamily="34" charset="0"/>
              </a:rPr>
              <a:t>Set de practici agricole prietenoase cu mediul, concentrându-se pe îmbunătățirea stocării carbonului în sol și vegetație.</a:t>
            </a:r>
            <a:endParaRPr lang="en-US" sz="3200" dirty="0">
              <a:latin typeface="Arial" panose="020B0604020202020204" pitchFamily="34" charset="0"/>
              <a:cs typeface="Arial" panose="020B0604020202020204" pitchFamily="34" charset="0"/>
            </a:endParaRPr>
          </a:p>
          <a:p>
            <a:pPr>
              <a:lnSpc>
                <a:spcPct val="135000"/>
              </a:lnSpc>
              <a:spcBef>
                <a:spcPts val="500"/>
              </a:spcBef>
            </a:pPr>
            <a:r>
              <a:rPr lang="en-US" sz="3200" b="1" dirty="0">
                <a:solidFill>
                  <a:srgbClr val="1B1B1B"/>
                </a:solidFill>
                <a:latin typeface="Arial" panose="020B0604020202020204" pitchFamily="34" charset="0"/>
                <a:ea typeface="Quattrocento Sans" pitchFamily="34" charset="-122"/>
                <a:cs typeface="Arial" panose="020B0604020202020204" pitchFamily="34" charset="0"/>
              </a:rPr>
              <a:t>Tehnici comune:</a:t>
            </a:r>
            <a:endParaRPr lang="en-US" sz="3200" dirty="0">
              <a:latin typeface="Arial" panose="020B0604020202020204" pitchFamily="34" charset="0"/>
              <a:cs typeface="Arial" panose="020B0604020202020204" pitchFamily="34" charset="0"/>
            </a:endParaRPr>
          </a:p>
          <a:p>
            <a:pPr>
              <a:lnSpc>
                <a:spcPct val="135000"/>
              </a:lnSpc>
            </a:pPr>
            <a:r>
              <a:rPr lang="en-US" sz="3200" dirty="0">
                <a:solidFill>
                  <a:srgbClr val="1B1B1B"/>
                </a:solidFill>
                <a:latin typeface="Arial" panose="020B0604020202020204" pitchFamily="34" charset="0"/>
                <a:ea typeface="Quattrocento Sans" pitchFamily="34" charset="-122"/>
                <a:cs typeface="Arial" panose="020B0604020202020204" pitchFamily="34" charset="0"/>
              </a:rPr>
              <a:t>• îngrășăminte organice • culturi de acoperire</a:t>
            </a:r>
            <a:endParaRPr lang="en-US" sz="3200" dirty="0">
              <a:latin typeface="Arial" panose="020B0604020202020204" pitchFamily="34" charset="0"/>
              <a:cs typeface="Arial" panose="020B0604020202020204" pitchFamily="34" charset="0"/>
            </a:endParaRPr>
          </a:p>
          <a:p>
            <a:pPr>
              <a:lnSpc>
                <a:spcPct val="135000"/>
              </a:lnSpc>
            </a:pPr>
            <a:r>
              <a:rPr lang="en-US" sz="3200" dirty="0">
                <a:solidFill>
                  <a:srgbClr val="1B1B1B"/>
                </a:solidFill>
                <a:latin typeface="Arial" panose="020B0604020202020204" pitchFamily="34" charset="0"/>
                <a:ea typeface="Quattrocento Sans" pitchFamily="34" charset="-122"/>
                <a:cs typeface="Arial" panose="020B0604020202020204" pitchFamily="34" charset="0"/>
              </a:rPr>
              <a:t>• </a:t>
            </a:r>
            <a:r>
              <a:rPr lang="ro-RO" sz="3200" dirty="0">
                <a:solidFill>
                  <a:srgbClr val="1B1B1B"/>
                </a:solidFill>
                <a:latin typeface="Arial" panose="020B0604020202020204" pitchFamily="34" charset="0"/>
                <a:ea typeface="Quattrocento Sans" pitchFamily="34" charset="-122"/>
                <a:cs typeface="Arial" panose="020B0604020202020204" pitchFamily="34" charset="0"/>
              </a:rPr>
              <a:t>lucrări</a:t>
            </a:r>
            <a:r>
              <a:rPr lang="en-US" sz="3200" dirty="0">
                <a:solidFill>
                  <a:srgbClr val="1B1B1B"/>
                </a:solidFill>
                <a:latin typeface="Arial" panose="020B0604020202020204" pitchFamily="34" charset="0"/>
                <a:ea typeface="Quattrocento Sans" pitchFamily="34" charset="-122"/>
                <a:cs typeface="Arial" panose="020B0604020202020204" pitchFamily="34" charset="0"/>
              </a:rPr>
              <a:t> redus</a:t>
            </a:r>
            <a:r>
              <a:rPr lang="ro-RO" sz="3200" dirty="0">
                <a:solidFill>
                  <a:srgbClr val="1B1B1B"/>
                </a:solidFill>
                <a:latin typeface="Arial" panose="020B0604020202020204" pitchFamily="34" charset="0"/>
                <a:ea typeface="Quattrocento Sans" pitchFamily="34" charset="-122"/>
                <a:cs typeface="Arial" panose="020B0604020202020204" pitchFamily="34" charset="0"/>
              </a:rPr>
              <a:t>e</a:t>
            </a:r>
            <a:r>
              <a:rPr lang="en-US" sz="3200" dirty="0">
                <a:solidFill>
                  <a:srgbClr val="1B1B1B"/>
                </a:solidFill>
                <a:latin typeface="Arial" panose="020B0604020202020204" pitchFamily="34" charset="0"/>
                <a:ea typeface="Quattrocento Sans" pitchFamily="34" charset="-122"/>
                <a:cs typeface="Arial" panose="020B0604020202020204" pitchFamily="34" charset="0"/>
              </a:rPr>
              <a:t> • rotația culturilor</a:t>
            </a:r>
            <a:endParaRPr lang="en-US" sz="3200" dirty="0">
              <a:latin typeface="Arial" panose="020B0604020202020204" pitchFamily="34" charset="0"/>
              <a:cs typeface="Arial" panose="020B0604020202020204" pitchFamily="34" charset="0"/>
            </a:endParaRPr>
          </a:p>
          <a:p>
            <a:pPr>
              <a:lnSpc>
                <a:spcPct val="135000"/>
              </a:lnSpc>
            </a:pPr>
            <a:r>
              <a:rPr lang="en-US" sz="3200" dirty="0">
                <a:solidFill>
                  <a:srgbClr val="1B1B1B"/>
                </a:solidFill>
                <a:latin typeface="Arial" panose="020B0604020202020204" pitchFamily="34" charset="0"/>
                <a:ea typeface="Quattrocento Sans" pitchFamily="34" charset="-122"/>
                <a:cs typeface="Arial" panose="020B0604020202020204" pitchFamily="34" charset="0"/>
              </a:rPr>
              <a:t>• gestionarea pășunatului • agrosilvicultura</a:t>
            </a:r>
            <a:endParaRPr lang="en-US" sz="3200" dirty="0">
              <a:latin typeface="Arial" panose="020B0604020202020204" pitchFamily="34" charset="0"/>
              <a:cs typeface="Arial" panose="020B0604020202020204" pitchFamily="34" charset="0"/>
            </a:endParaRPr>
          </a:p>
        </p:txBody>
      </p:sp>
      <p:sp>
        <p:nvSpPr>
          <p:cNvPr id="43" name="Text 14">
            <a:extLst>
              <a:ext uri="{FF2B5EF4-FFF2-40B4-BE49-F238E27FC236}">
                <a16:creationId xmlns:a16="http://schemas.microsoft.com/office/drawing/2014/main" id="{B91BF9D8-134B-EDC8-2299-DFC88D7413B7}"/>
              </a:ext>
            </a:extLst>
          </p:cNvPr>
          <p:cNvSpPr/>
          <p:nvPr/>
        </p:nvSpPr>
        <p:spPr>
          <a:xfrm>
            <a:off x="29806997" y="15388776"/>
            <a:ext cx="6921914" cy="845456"/>
          </a:xfrm>
          <a:prstGeom prst="rect">
            <a:avLst/>
          </a:prstGeom>
          <a:noFill/>
          <a:ln/>
        </p:spPr>
        <p:txBody>
          <a:bodyPr wrap="none" lIns="0" tIns="0" rIns="0" bIns="0" rtlCol="0" anchor="ctr"/>
          <a:lstStyle/>
          <a:p>
            <a:pPr>
              <a:lnSpc>
                <a:spcPct val="130000"/>
              </a:lnSpc>
            </a:pPr>
            <a:r>
              <a:rPr lang="en-US" sz="3200" b="1" u="sng" dirty="0">
                <a:solidFill>
                  <a:srgbClr val="2D6A4F"/>
                </a:solidFill>
                <a:latin typeface="Arial" panose="020B0604020202020204" pitchFamily="34" charset="0"/>
                <a:ea typeface="QuattrocentoSans" pitchFamily="34" charset="-122"/>
                <a:cs typeface="Arial" panose="020B0604020202020204" pitchFamily="34" charset="0"/>
              </a:rPr>
              <a:t>CE ESTE </a:t>
            </a:r>
            <a:r>
              <a:rPr lang="ro-RO" sz="3200" b="1" u="sng" dirty="0">
                <a:solidFill>
                  <a:srgbClr val="2D6A4F"/>
                </a:solidFill>
                <a:latin typeface="Arial" panose="020B0604020202020204" pitchFamily="34" charset="0"/>
                <a:ea typeface="QuattrocentoSans" pitchFamily="34" charset="-122"/>
                <a:cs typeface="Arial" panose="020B0604020202020204" pitchFamily="34" charset="0"/>
              </a:rPr>
              <a:t>„CARBON FARMING”</a:t>
            </a:r>
            <a:endParaRPr lang="en-US" sz="3200" u="sng" dirty="0">
              <a:latin typeface="Arial" panose="020B0604020202020204" pitchFamily="34" charset="0"/>
              <a:cs typeface="Arial" panose="020B0604020202020204" pitchFamily="34" charset="0"/>
            </a:endParaRPr>
          </a:p>
        </p:txBody>
      </p:sp>
      <p:sp>
        <p:nvSpPr>
          <p:cNvPr id="45" name="Text 26">
            <a:extLst>
              <a:ext uri="{FF2B5EF4-FFF2-40B4-BE49-F238E27FC236}">
                <a16:creationId xmlns:a16="http://schemas.microsoft.com/office/drawing/2014/main" id="{1D5290F5-83E2-243C-3D34-F6D51E3B1420}"/>
              </a:ext>
            </a:extLst>
          </p:cNvPr>
          <p:cNvSpPr/>
          <p:nvPr/>
        </p:nvSpPr>
        <p:spPr>
          <a:xfrm>
            <a:off x="26645810" y="24612550"/>
            <a:ext cx="9779000" cy="598714"/>
          </a:xfrm>
          <a:prstGeom prst="rect">
            <a:avLst/>
          </a:prstGeom>
          <a:noFill/>
          <a:ln/>
        </p:spPr>
        <p:txBody>
          <a:bodyPr wrap="none" lIns="0" tIns="0" rIns="0" bIns="0" rtlCol="0" anchor="ctr"/>
          <a:lstStyle/>
          <a:p>
            <a:pPr algn="ctr">
              <a:lnSpc>
                <a:spcPct val="100000"/>
              </a:lnSpc>
            </a:pPr>
            <a:r>
              <a:rPr lang="en-US" sz="3200" b="1" u="sng" dirty="0">
                <a:solidFill>
                  <a:srgbClr val="2D6A4F"/>
                </a:solidFill>
                <a:latin typeface="Arial" panose="020B0604020202020204" pitchFamily="34" charset="0"/>
                <a:ea typeface="Quattrocento Sans" pitchFamily="34" charset="-122"/>
                <a:cs typeface="Arial" panose="020B0604020202020204" pitchFamily="34" charset="0"/>
              </a:rPr>
              <a:t>OPORTUNITĂȚI PENTRU FERMIERI</a:t>
            </a:r>
            <a:endParaRPr lang="en-US" sz="3600" u="sng" dirty="0">
              <a:latin typeface="Arial" panose="020B0604020202020204" pitchFamily="34" charset="0"/>
              <a:cs typeface="Arial" panose="020B0604020202020204" pitchFamily="34" charset="0"/>
            </a:endParaRPr>
          </a:p>
        </p:txBody>
      </p:sp>
      <p:sp>
        <p:nvSpPr>
          <p:cNvPr id="46" name="Text 27">
            <a:extLst>
              <a:ext uri="{FF2B5EF4-FFF2-40B4-BE49-F238E27FC236}">
                <a16:creationId xmlns:a16="http://schemas.microsoft.com/office/drawing/2014/main" id="{3D9ED35C-4008-047B-EB53-1291815B0387}"/>
              </a:ext>
            </a:extLst>
          </p:cNvPr>
          <p:cNvSpPr/>
          <p:nvPr/>
        </p:nvSpPr>
        <p:spPr>
          <a:xfrm>
            <a:off x="26389243" y="25880628"/>
            <a:ext cx="12374033" cy="3855361"/>
          </a:xfrm>
          <a:prstGeom prst="rect">
            <a:avLst/>
          </a:prstGeom>
          <a:noFill/>
          <a:ln/>
        </p:spPr>
        <p:txBody>
          <a:bodyPr wrap="square" lIns="0" tIns="0" rIns="0" bIns="0" rtlCol="0" anchor="t"/>
          <a:lstStyle/>
          <a:p>
            <a:pPr marL="457200" indent="-457200">
              <a:lnSpc>
                <a:spcPct val="140000"/>
              </a:lnSpc>
              <a:buFont typeface="Wingdings" panose="05000000000000000000" pitchFamily="2" charset="2"/>
              <a:buChar char="Ø"/>
            </a:pPr>
            <a:r>
              <a:rPr lang="en-US" sz="3200" dirty="0">
                <a:solidFill>
                  <a:srgbClr val="1B1B1B"/>
                </a:solidFill>
                <a:latin typeface="Arial" panose="020B0604020202020204" pitchFamily="34" charset="0"/>
                <a:ea typeface="Quattrocento Sans" pitchFamily="34" charset="-122"/>
                <a:cs typeface="Arial" panose="020B0604020202020204" pitchFamily="34" charset="0"/>
              </a:rPr>
              <a:t>Venit suplimentar stabil: </a:t>
            </a:r>
            <a:r>
              <a:rPr lang="en-US" sz="3200" dirty="0">
                <a:latin typeface="Arial" panose="020B0604020202020204" pitchFamily="34" charset="0"/>
                <a:ea typeface="Quattrocento Sans" pitchFamily="34" charset="-122"/>
                <a:cs typeface="Arial" panose="020B0604020202020204" pitchFamily="34" charset="0"/>
              </a:rPr>
              <a:t>20-60 EUR/ha/an</a:t>
            </a:r>
            <a:endParaRPr lang="en-US" sz="3200" dirty="0">
              <a:latin typeface="Arial" panose="020B0604020202020204" pitchFamily="34" charset="0"/>
              <a:cs typeface="Arial" panose="020B0604020202020204" pitchFamily="34" charset="0"/>
            </a:endParaRPr>
          </a:p>
          <a:p>
            <a:pPr marL="457200" indent="-457200">
              <a:lnSpc>
                <a:spcPct val="140000"/>
              </a:lnSpc>
              <a:spcBef>
                <a:spcPts val="300"/>
              </a:spcBef>
              <a:buFont typeface="Wingdings" panose="05000000000000000000" pitchFamily="2" charset="2"/>
              <a:buChar char="Ø"/>
            </a:pPr>
            <a:r>
              <a:rPr lang="en-US" sz="3200" dirty="0">
                <a:solidFill>
                  <a:srgbClr val="1B1B1B"/>
                </a:solidFill>
                <a:latin typeface="Arial" panose="020B0604020202020204" pitchFamily="34" charset="0"/>
                <a:ea typeface="Quattrocento Sans" pitchFamily="34" charset="-122"/>
                <a:cs typeface="Arial" panose="020B0604020202020204" pitchFamily="34" charset="0"/>
              </a:rPr>
              <a:t>Îmbunătățirea sănătății solului – materie organică, retenție apă</a:t>
            </a:r>
            <a:endParaRPr lang="en-US" sz="3200" dirty="0">
              <a:latin typeface="Arial" panose="020B0604020202020204" pitchFamily="34" charset="0"/>
              <a:cs typeface="Arial" panose="020B0604020202020204" pitchFamily="34" charset="0"/>
            </a:endParaRPr>
          </a:p>
          <a:p>
            <a:pPr marL="457200" indent="-457200">
              <a:lnSpc>
                <a:spcPct val="140000"/>
              </a:lnSpc>
              <a:spcBef>
                <a:spcPts val="300"/>
              </a:spcBef>
              <a:buFont typeface="Wingdings" panose="05000000000000000000" pitchFamily="2" charset="2"/>
              <a:buChar char="Ø"/>
            </a:pPr>
            <a:r>
              <a:rPr lang="en-US" sz="3200" dirty="0">
                <a:solidFill>
                  <a:srgbClr val="1B1B1B"/>
                </a:solidFill>
                <a:latin typeface="Arial" panose="020B0604020202020204" pitchFamily="34" charset="0"/>
                <a:ea typeface="Quattrocento Sans" pitchFamily="34" charset="-122"/>
                <a:cs typeface="Arial" panose="020B0604020202020204" pitchFamily="34" charset="0"/>
              </a:rPr>
              <a:t>Reducerea costurilor pe termen lung – mai puține inputuri</a:t>
            </a:r>
            <a:endParaRPr lang="en-US" sz="3200" dirty="0">
              <a:latin typeface="Arial" panose="020B0604020202020204" pitchFamily="34" charset="0"/>
              <a:cs typeface="Arial" panose="020B0604020202020204" pitchFamily="34" charset="0"/>
            </a:endParaRPr>
          </a:p>
          <a:p>
            <a:pPr marL="457200" indent="-457200">
              <a:lnSpc>
                <a:spcPct val="140000"/>
              </a:lnSpc>
              <a:spcBef>
                <a:spcPts val="300"/>
              </a:spcBef>
              <a:buFont typeface="Wingdings" panose="05000000000000000000" pitchFamily="2" charset="2"/>
              <a:buChar char="Ø"/>
            </a:pPr>
            <a:r>
              <a:rPr lang="en-US" sz="3200" dirty="0">
                <a:solidFill>
                  <a:srgbClr val="1B1B1B"/>
                </a:solidFill>
                <a:latin typeface="Arial" panose="020B0604020202020204" pitchFamily="34" charset="0"/>
                <a:ea typeface="Quattrocento Sans" pitchFamily="34" charset="-122"/>
                <a:cs typeface="Arial" panose="020B0604020202020204" pitchFamily="34" charset="0"/>
              </a:rPr>
              <a:t>Adaptare la schimbările climatice – soluri mai reziliente</a:t>
            </a:r>
            <a:endParaRPr lang="en-US" sz="3200" dirty="0">
              <a:latin typeface="Arial" panose="020B0604020202020204" pitchFamily="34" charset="0"/>
              <a:cs typeface="Arial" panose="020B0604020202020204" pitchFamily="34" charset="0"/>
            </a:endParaRPr>
          </a:p>
          <a:p>
            <a:pPr marL="457200" indent="-457200">
              <a:lnSpc>
                <a:spcPct val="140000"/>
              </a:lnSpc>
              <a:spcBef>
                <a:spcPts val="300"/>
              </a:spcBef>
              <a:buFont typeface="Wingdings" panose="05000000000000000000" pitchFamily="2" charset="2"/>
              <a:buChar char="Ø"/>
            </a:pPr>
            <a:r>
              <a:rPr lang="en-US" sz="3200" dirty="0">
                <a:solidFill>
                  <a:srgbClr val="1B1B1B"/>
                </a:solidFill>
                <a:latin typeface="Arial" panose="020B0604020202020204" pitchFamily="34" charset="0"/>
                <a:ea typeface="Quattrocento Sans" pitchFamily="34" charset="-122"/>
                <a:cs typeface="Arial" panose="020B0604020202020204" pitchFamily="34" charset="0"/>
              </a:rPr>
              <a:t>Acces la piețe premium și reputație de fermă sustenabilă</a:t>
            </a:r>
            <a:endParaRPr lang="en-US" sz="3200" dirty="0">
              <a:latin typeface="Arial" panose="020B0604020202020204" pitchFamily="34" charset="0"/>
              <a:cs typeface="Arial" panose="020B0604020202020204" pitchFamily="34" charset="0"/>
            </a:endParaRPr>
          </a:p>
        </p:txBody>
      </p:sp>
      <p:sp>
        <p:nvSpPr>
          <p:cNvPr id="47" name="Shape 22">
            <a:extLst>
              <a:ext uri="{FF2B5EF4-FFF2-40B4-BE49-F238E27FC236}">
                <a16:creationId xmlns:a16="http://schemas.microsoft.com/office/drawing/2014/main" id="{91C7B2CF-58EF-69B2-2ABF-0EECF7EFD0A0}"/>
              </a:ext>
            </a:extLst>
          </p:cNvPr>
          <p:cNvSpPr/>
          <p:nvPr/>
        </p:nvSpPr>
        <p:spPr>
          <a:xfrm>
            <a:off x="8432800" y="25880627"/>
            <a:ext cx="8305800" cy="611573"/>
          </a:xfrm>
          <a:prstGeom prst="rect">
            <a:avLst/>
          </a:prstGeom>
          <a:solidFill>
            <a:srgbClr val="E8F5E9"/>
          </a:solidFill>
          <a:ln/>
        </p:spPr>
        <p:txBody>
          <a:bodyPr/>
          <a:lstStyle/>
          <a:p>
            <a:endParaRPr lang="ro-RO" dirty="0"/>
          </a:p>
        </p:txBody>
      </p:sp>
      <p:sp>
        <p:nvSpPr>
          <p:cNvPr id="51" name="Text 23">
            <a:extLst>
              <a:ext uri="{FF2B5EF4-FFF2-40B4-BE49-F238E27FC236}">
                <a16:creationId xmlns:a16="http://schemas.microsoft.com/office/drawing/2014/main" id="{54250B03-095D-752E-0120-E28760CAE10A}"/>
              </a:ext>
            </a:extLst>
          </p:cNvPr>
          <p:cNvSpPr/>
          <p:nvPr/>
        </p:nvSpPr>
        <p:spPr>
          <a:xfrm>
            <a:off x="26516503" y="30114170"/>
            <a:ext cx="9652000" cy="838201"/>
          </a:xfrm>
          <a:prstGeom prst="rect">
            <a:avLst/>
          </a:prstGeom>
          <a:noFill/>
          <a:ln/>
        </p:spPr>
        <p:txBody>
          <a:bodyPr wrap="none" lIns="0" tIns="0" rIns="0" bIns="0" rtlCol="0" anchor="ctr"/>
          <a:lstStyle/>
          <a:p>
            <a:pPr algn="ctr">
              <a:lnSpc>
                <a:spcPct val="100000"/>
              </a:lnSpc>
            </a:pPr>
            <a:r>
              <a:rPr lang="en-US" sz="3200" b="1" u="sng" dirty="0">
                <a:solidFill>
                  <a:srgbClr val="2D6A4F"/>
                </a:solidFill>
                <a:latin typeface="Arial" panose="020B0604020202020204" pitchFamily="34" charset="0"/>
                <a:ea typeface="Quattrocento Sans" pitchFamily="34" charset="-122"/>
                <a:cs typeface="Arial" panose="020B0604020202020204" pitchFamily="34" charset="0"/>
              </a:rPr>
              <a:t>PROVOCĂRI PENTRU FERMIERI</a:t>
            </a:r>
            <a:endParaRPr lang="en-US" sz="3600" u="sng" dirty="0">
              <a:latin typeface="Arial" panose="020B0604020202020204" pitchFamily="34" charset="0"/>
              <a:cs typeface="Arial" panose="020B0604020202020204" pitchFamily="34" charset="0"/>
            </a:endParaRPr>
          </a:p>
        </p:txBody>
      </p:sp>
      <p:sp>
        <p:nvSpPr>
          <p:cNvPr id="52" name="Text 24">
            <a:extLst>
              <a:ext uri="{FF2B5EF4-FFF2-40B4-BE49-F238E27FC236}">
                <a16:creationId xmlns:a16="http://schemas.microsoft.com/office/drawing/2014/main" id="{DE061F35-2786-5BD0-ECD2-709AC61002E1}"/>
              </a:ext>
            </a:extLst>
          </p:cNvPr>
          <p:cNvSpPr/>
          <p:nvPr/>
        </p:nvSpPr>
        <p:spPr>
          <a:xfrm>
            <a:off x="26261179" y="31187870"/>
            <a:ext cx="12434968" cy="3567494"/>
          </a:xfrm>
          <a:prstGeom prst="rect">
            <a:avLst/>
          </a:prstGeom>
          <a:noFill/>
          <a:ln/>
        </p:spPr>
        <p:txBody>
          <a:bodyPr wrap="square" lIns="0" tIns="0" rIns="0" bIns="0" rtlCol="0" anchor="t"/>
          <a:lstStyle/>
          <a:p>
            <a:pPr marL="457200" indent="-457200">
              <a:lnSpc>
                <a:spcPct val="140000"/>
              </a:lnSpc>
              <a:buFont typeface="Wingdings" panose="05000000000000000000" pitchFamily="2" charset="2"/>
              <a:buChar char="Ø"/>
            </a:pPr>
            <a:r>
              <a:rPr lang="en-US" sz="3200" dirty="0">
                <a:solidFill>
                  <a:srgbClr val="1B1B1B"/>
                </a:solidFill>
                <a:latin typeface="Arial" panose="020B0604020202020204" pitchFamily="34" charset="0"/>
                <a:ea typeface="Quattrocento Sans" pitchFamily="34" charset="-122"/>
                <a:cs typeface="Arial" panose="020B0604020202020204" pitchFamily="34" charset="0"/>
              </a:rPr>
              <a:t>Lipsa utilajelor pentru lucrări minime (no-till, semănători directe)</a:t>
            </a:r>
            <a:endParaRPr lang="en-US" sz="3200" dirty="0">
              <a:latin typeface="Arial" panose="020B0604020202020204" pitchFamily="34" charset="0"/>
              <a:cs typeface="Arial" panose="020B0604020202020204" pitchFamily="34" charset="0"/>
            </a:endParaRPr>
          </a:p>
          <a:p>
            <a:pPr marL="457200" indent="-457200">
              <a:lnSpc>
                <a:spcPct val="140000"/>
              </a:lnSpc>
              <a:spcBef>
                <a:spcPts val="300"/>
              </a:spcBef>
              <a:buFont typeface="Wingdings" panose="05000000000000000000" pitchFamily="2" charset="2"/>
              <a:buChar char="Ø"/>
            </a:pPr>
            <a:r>
              <a:rPr lang="en-US" sz="3200" dirty="0">
                <a:solidFill>
                  <a:srgbClr val="1B1B1B"/>
                </a:solidFill>
                <a:latin typeface="Arial" panose="020B0604020202020204" pitchFamily="34" charset="0"/>
                <a:ea typeface="Quattrocento Sans" pitchFamily="34" charset="-122"/>
                <a:cs typeface="Arial" panose="020B0604020202020204" pitchFamily="34" charset="0"/>
              </a:rPr>
              <a:t>Fragmentarea terenurilor – &gt;90% ferme sub 5 ha</a:t>
            </a:r>
            <a:endParaRPr lang="en-US" sz="3200" dirty="0">
              <a:latin typeface="Arial" panose="020B0604020202020204" pitchFamily="34" charset="0"/>
              <a:cs typeface="Arial" panose="020B0604020202020204" pitchFamily="34" charset="0"/>
            </a:endParaRPr>
          </a:p>
          <a:p>
            <a:pPr marL="457200" indent="-457200">
              <a:lnSpc>
                <a:spcPct val="140000"/>
              </a:lnSpc>
              <a:spcBef>
                <a:spcPts val="300"/>
              </a:spcBef>
              <a:buFont typeface="Wingdings" panose="05000000000000000000" pitchFamily="2" charset="2"/>
              <a:buChar char="Ø"/>
            </a:pPr>
            <a:r>
              <a:rPr lang="en-US" sz="3200" dirty="0">
                <a:solidFill>
                  <a:srgbClr val="1B1B1B"/>
                </a:solidFill>
                <a:latin typeface="Arial" panose="020B0604020202020204" pitchFamily="34" charset="0"/>
                <a:ea typeface="Quattrocento Sans" pitchFamily="34" charset="-122"/>
                <a:cs typeface="Arial" panose="020B0604020202020204" pitchFamily="34" charset="0"/>
              </a:rPr>
              <a:t>Incertitudinea pieței – prețuri variabile (25-39 EUR)</a:t>
            </a:r>
            <a:endParaRPr lang="en-US" sz="3200" dirty="0">
              <a:latin typeface="Arial" panose="020B0604020202020204" pitchFamily="34" charset="0"/>
              <a:cs typeface="Arial" panose="020B0604020202020204" pitchFamily="34" charset="0"/>
            </a:endParaRPr>
          </a:p>
          <a:p>
            <a:pPr marL="457200" indent="-457200">
              <a:lnSpc>
                <a:spcPct val="140000"/>
              </a:lnSpc>
              <a:spcBef>
                <a:spcPts val="300"/>
              </a:spcBef>
              <a:buFont typeface="Wingdings" panose="05000000000000000000" pitchFamily="2" charset="2"/>
              <a:buChar char="Ø"/>
            </a:pPr>
            <a:r>
              <a:rPr lang="en-US" sz="3200" dirty="0">
                <a:solidFill>
                  <a:srgbClr val="1B1B1B"/>
                </a:solidFill>
                <a:latin typeface="Arial" panose="020B0604020202020204" pitchFamily="34" charset="0"/>
                <a:ea typeface="Quattrocento Sans" pitchFamily="34" charset="-122"/>
                <a:cs typeface="Arial" panose="020B0604020202020204" pitchFamily="34" charset="0"/>
              </a:rPr>
              <a:t>Monitorizare și raportare precisă – necesită timp și competențe</a:t>
            </a:r>
            <a:endParaRPr lang="en-US" sz="3200" dirty="0">
              <a:latin typeface="Arial" panose="020B0604020202020204" pitchFamily="34" charset="0"/>
              <a:cs typeface="Arial" panose="020B0604020202020204" pitchFamily="34" charset="0"/>
            </a:endParaRPr>
          </a:p>
          <a:p>
            <a:pPr marL="457200" indent="-457200">
              <a:lnSpc>
                <a:spcPct val="140000"/>
              </a:lnSpc>
              <a:spcBef>
                <a:spcPts val="300"/>
              </a:spcBef>
              <a:buFont typeface="Wingdings" panose="05000000000000000000" pitchFamily="2" charset="2"/>
              <a:buChar char="Ø"/>
            </a:pPr>
            <a:r>
              <a:rPr lang="en-US" sz="3200" dirty="0">
                <a:solidFill>
                  <a:srgbClr val="1B1B1B"/>
                </a:solidFill>
                <a:latin typeface="Arial" panose="020B0604020202020204" pitchFamily="34" charset="0"/>
                <a:ea typeface="Quattrocento Sans" pitchFamily="34" charset="-122"/>
                <a:cs typeface="Arial" panose="020B0604020202020204" pitchFamily="34" charset="0"/>
              </a:rPr>
              <a:t>Durata lungă a contractelor (5-10 ani) – risc pentru ferme mici</a:t>
            </a:r>
            <a:endParaRPr lang="en-US" sz="3200" dirty="0">
              <a:latin typeface="Arial" panose="020B0604020202020204" pitchFamily="34" charset="0"/>
              <a:cs typeface="Arial" panose="020B0604020202020204" pitchFamily="34" charset="0"/>
            </a:endParaRPr>
          </a:p>
        </p:txBody>
      </p:sp>
      <p:sp>
        <p:nvSpPr>
          <p:cNvPr id="53" name="Text 30">
            <a:extLst>
              <a:ext uri="{FF2B5EF4-FFF2-40B4-BE49-F238E27FC236}">
                <a16:creationId xmlns:a16="http://schemas.microsoft.com/office/drawing/2014/main" id="{77AD4FB0-DB45-D2AF-F275-6B5EBC113C3F}"/>
              </a:ext>
            </a:extLst>
          </p:cNvPr>
          <p:cNvSpPr/>
          <p:nvPr/>
        </p:nvSpPr>
        <p:spPr>
          <a:xfrm>
            <a:off x="2420107" y="37354327"/>
            <a:ext cx="36308090" cy="5951459"/>
          </a:xfrm>
          <a:prstGeom prst="rect">
            <a:avLst/>
          </a:prstGeom>
          <a:noFill/>
          <a:ln/>
        </p:spPr>
        <p:txBody>
          <a:bodyPr wrap="square" lIns="0" tIns="0" rIns="0" bIns="0" rtlCol="0" anchor="t"/>
          <a:lstStyle/>
          <a:p>
            <a:pPr marL="457200" indent="-457200">
              <a:lnSpc>
                <a:spcPct val="140000"/>
              </a:lnSpc>
              <a:buFont typeface="Wingdings" panose="05000000000000000000" pitchFamily="2" charset="2"/>
              <a:buChar char="Ø"/>
            </a:pPr>
            <a:r>
              <a:rPr lang="en-US" sz="3200" dirty="0">
                <a:solidFill>
                  <a:srgbClr val="1B1B1B"/>
                </a:solidFill>
                <a:latin typeface="Arial" panose="020B0604020202020204" pitchFamily="34" charset="0"/>
                <a:ea typeface="Quattrocento Sans" pitchFamily="34" charset="-122"/>
                <a:cs typeface="Arial" panose="020B0604020202020204" pitchFamily="34" charset="0"/>
              </a:rPr>
              <a:t>Oferta de certificate de carbon din România a atras atenția fermierilor, numărul de hectare </a:t>
            </a:r>
            <a:r>
              <a:rPr lang="ro-RO" sz="3200" dirty="0">
                <a:solidFill>
                  <a:srgbClr val="1B1B1B"/>
                </a:solidFill>
                <a:latin typeface="Arial" panose="020B0604020202020204" pitchFamily="34" charset="0"/>
                <a:ea typeface="Quattrocento Sans" pitchFamily="34" charset="-122"/>
                <a:cs typeface="Arial" panose="020B0604020202020204" pitchFamily="34" charset="0"/>
              </a:rPr>
              <a:t>pe care se aplic</a:t>
            </a:r>
            <a:r>
              <a:rPr lang="en-US" sz="3200" dirty="0">
                <a:solidFill>
                  <a:srgbClr val="1B1B1B"/>
                </a:solidFill>
                <a:latin typeface="Arial" panose="020B0604020202020204" pitchFamily="34" charset="0"/>
                <a:ea typeface="Quattrocento Sans" pitchFamily="34" charset="-122"/>
                <a:cs typeface="Arial" panose="020B0604020202020204" pitchFamily="34" charset="0"/>
              </a:rPr>
              <a:t>ă tehnologii </a:t>
            </a:r>
            <a:r>
              <a:rPr lang="ro-RO" sz="3200" dirty="0">
                <a:solidFill>
                  <a:srgbClr val="1B1B1B"/>
                </a:solidFill>
                <a:latin typeface="Arial" panose="020B0604020202020204" pitchFamily="34" charset="0"/>
                <a:ea typeface="Quattrocento Sans" pitchFamily="34" charset="-122"/>
                <a:cs typeface="Arial" panose="020B0604020202020204" pitchFamily="34" charset="0"/>
              </a:rPr>
              <a:t>agricole </a:t>
            </a:r>
            <a:r>
              <a:rPr lang="en-US" sz="3200" dirty="0">
                <a:solidFill>
                  <a:srgbClr val="1B1B1B"/>
                </a:solidFill>
                <a:latin typeface="Arial" panose="020B0604020202020204" pitchFamily="34" charset="0"/>
                <a:ea typeface="Quattrocento Sans" pitchFamily="34" charset="-122"/>
                <a:cs typeface="Arial" panose="020B0604020202020204" pitchFamily="34" charset="0"/>
              </a:rPr>
              <a:t>conservat</a:t>
            </a:r>
            <a:r>
              <a:rPr lang="ro-RO" sz="3200" dirty="0">
                <a:solidFill>
                  <a:srgbClr val="1B1B1B"/>
                </a:solidFill>
                <a:latin typeface="Arial" panose="020B0604020202020204" pitchFamily="34" charset="0"/>
                <a:ea typeface="Quattrocento Sans" pitchFamily="34" charset="-122"/>
                <a:cs typeface="Arial" panose="020B0604020202020204" pitchFamily="34" charset="0"/>
              </a:rPr>
              <a:t>ive</a:t>
            </a:r>
            <a:r>
              <a:rPr lang="en-US" sz="3200" dirty="0">
                <a:solidFill>
                  <a:srgbClr val="1B1B1B"/>
                </a:solidFill>
                <a:latin typeface="Arial" panose="020B0604020202020204" pitchFamily="34" charset="0"/>
                <a:ea typeface="Quattrocento Sans" pitchFamily="34" charset="-122"/>
                <a:cs typeface="Arial" panose="020B0604020202020204" pitchFamily="34" charset="0"/>
              </a:rPr>
              <a:t> crescând exponențial </a:t>
            </a:r>
            <a:r>
              <a:rPr lang="ro-RO" sz="3200" dirty="0">
                <a:solidFill>
                  <a:srgbClr val="1B1B1B"/>
                </a:solidFill>
                <a:latin typeface="Arial" panose="020B0604020202020204" pitchFamily="34" charset="0"/>
                <a:ea typeface="Quattrocento Sans" pitchFamily="34" charset="-122"/>
                <a:cs typeface="Arial" panose="020B0604020202020204" pitchFamily="34" charset="0"/>
              </a:rPr>
              <a:t>in ultimii ani</a:t>
            </a:r>
            <a:r>
              <a:rPr lang="en-US" sz="3200" dirty="0">
                <a:solidFill>
                  <a:srgbClr val="1B1B1B"/>
                </a:solidFill>
                <a:latin typeface="Arial" panose="020B0604020202020204" pitchFamily="34" charset="0"/>
                <a:ea typeface="Quattrocento Sans" pitchFamily="34" charset="-122"/>
                <a:cs typeface="Arial" panose="020B0604020202020204" pitchFamily="34" charset="0"/>
              </a:rPr>
              <a:t>. </a:t>
            </a:r>
            <a:endParaRPr lang="ro-RO" sz="3200" dirty="0">
              <a:solidFill>
                <a:srgbClr val="1B1B1B"/>
              </a:solidFill>
              <a:latin typeface="Arial" panose="020B0604020202020204" pitchFamily="34" charset="0"/>
              <a:ea typeface="Quattrocento Sans" pitchFamily="34" charset="-122"/>
              <a:cs typeface="Arial" panose="020B0604020202020204" pitchFamily="34" charset="0"/>
            </a:endParaRPr>
          </a:p>
          <a:p>
            <a:pPr marL="457200" indent="-457200">
              <a:lnSpc>
                <a:spcPct val="140000"/>
              </a:lnSpc>
              <a:buFont typeface="Wingdings" panose="05000000000000000000" pitchFamily="2" charset="2"/>
              <a:buChar char="Ø"/>
            </a:pPr>
            <a:r>
              <a:rPr lang="en-US" sz="3200" dirty="0">
                <a:solidFill>
                  <a:srgbClr val="1B1B1B"/>
                </a:solidFill>
                <a:latin typeface="Arial" panose="020B0604020202020204" pitchFamily="34" charset="0"/>
                <a:ea typeface="Quattrocento Sans" pitchFamily="34" charset="-122"/>
                <a:cs typeface="Arial" panose="020B0604020202020204" pitchFamily="34" charset="0"/>
              </a:rPr>
              <a:t>Creditele de carbon și</a:t>
            </a:r>
            <a:r>
              <a:rPr lang="ro-RO" sz="3200" dirty="0">
                <a:solidFill>
                  <a:srgbClr val="1B1B1B"/>
                </a:solidFill>
                <a:latin typeface="Arial" panose="020B0604020202020204" pitchFamily="34" charset="0"/>
                <a:ea typeface="Quattrocento Sans" pitchFamily="34" charset="-122"/>
                <a:cs typeface="Arial" panose="020B0604020202020204" pitchFamily="34" charset="0"/>
              </a:rPr>
              <a:t> de</a:t>
            </a:r>
            <a:r>
              <a:rPr lang="en-US" sz="3200" dirty="0">
                <a:solidFill>
                  <a:srgbClr val="1B1B1B"/>
                </a:solidFill>
                <a:latin typeface="Arial" panose="020B0604020202020204" pitchFamily="34" charset="0"/>
                <a:ea typeface="Quattrocento Sans" pitchFamily="34" charset="-122"/>
                <a:cs typeface="Arial" panose="020B0604020202020204" pitchFamily="34" charset="0"/>
              </a:rPr>
              <a:t> biodiversitate</a:t>
            </a:r>
            <a:r>
              <a:rPr lang="ro-RO" sz="3200" dirty="0">
                <a:solidFill>
                  <a:srgbClr val="1B1B1B"/>
                </a:solidFill>
                <a:latin typeface="Arial" panose="020B0604020202020204" pitchFamily="34" charset="0"/>
                <a:ea typeface="Quattrocento Sans" pitchFamily="34" charset="-122"/>
                <a:cs typeface="Arial" panose="020B0604020202020204" pitchFamily="34" charset="0"/>
              </a:rPr>
              <a:t>,</a:t>
            </a:r>
            <a:r>
              <a:rPr lang="en-US" sz="3200" dirty="0">
                <a:solidFill>
                  <a:srgbClr val="1B1B1B"/>
                </a:solidFill>
                <a:latin typeface="Arial" panose="020B0604020202020204" pitchFamily="34" charset="0"/>
                <a:ea typeface="Quattrocento Sans" pitchFamily="34" charset="-122"/>
                <a:cs typeface="Arial" panose="020B0604020202020204" pitchFamily="34" charset="0"/>
              </a:rPr>
              <a:t> oferă abordări inovatoare pentru conservare</a:t>
            </a:r>
            <a:r>
              <a:rPr lang="ro-RO" sz="3200" dirty="0">
                <a:solidFill>
                  <a:srgbClr val="1B1B1B"/>
                </a:solidFill>
                <a:latin typeface="Arial" panose="020B0604020202020204" pitchFamily="34" charset="0"/>
                <a:ea typeface="Quattrocento Sans" pitchFamily="34" charset="-122"/>
                <a:cs typeface="Arial" panose="020B0604020202020204" pitchFamily="34" charset="0"/>
              </a:rPr>
              <a:t>a biodiversitatii</a:t>
            </a:r>
            <a:r>
              <a:rPr lang="en-US" sz="3200" dirty="0">
                <a:solidFill>
                  <a:srgbClr val="1B1B1B"/>
                </a:solidFill>
                <a:latin typeface="Arial" panose="020B0604020202020204" pitchFamily="34" charset="0"/>
                <a:ea typeface="Quattrocento Sans" pitchFamily="34" charset="-122"/>
                <a:cs typeface="Arial" panose="020B0604020202020204" pitchFamily="34" charset="0"/>
              </a:rPr>
              <a:t> și management durabil</a:t>
            </a:r>
            <a:r>
              <a:rPr lang="ro-RO" sz="3200" dirty="0">
                <a:solidFill>
                  <a:srgbClr val="1B1B1B"/>
                </a:solidFill>
                <a:latin typeface="Arial" panose="020B0604020202020204" pitchFamily="34" charset="0"/>
                <a:ea typeface="Quattrocento Sans" pitchFamily="34" charset="-122"/>
                <a:cs typeface="Arial" panose="020B0604020202020204" pitchFamily="34" charset="0"/>
              </a:rPr>
              <a:t> al solului</a:t>
            </a:r>
            <a:r>
              <a:rPr lang="en-US" sz="3200" dirty="0">
                <a:solidFill>
                  <a:srgbClr val="1B1B1B"/>
                </a:solidFill>
                <a:latin typeface="Arial" panose="020B0604020202020204" pitchFamily="34" charset="0"/>
                <a:ea typeface="Quattrocento Sans" pitchFamily="34" charset="-122"/>
                <a:cs typeface="Arial" panose="020B0604020202020204" pitchFamily="34" charset="0"/>
              </a:rPr>
              <a:t>. </a:t>
            </a:r>
            <a:endParaRPr lang="ro-RO" sz="3200" dirty="0">
              <a:solidFill>
                <a:srgbClr val="1B1B1B"/>
              </a:solidFill>
              <a:latin typeface="Arial" panose="020B0604020202020204" pitchFamily="34" charset="0"/>
              <a:ea typeface="Quattrocento Sans" pitchFamily="34" charset="-122"/>
              <a:cs typeface="Arial" panose="020B0604020202020204" pitchFamily="34" charset="0"/>
            </a:endParaRPr>
          </a:p>
          <a:p>
            <a:pPr marL="457200" indent="-457200">
              <a:lnSpc>
                <a:spcPct val="140000"/>
              </a:lnSpc>
              <a:buFont typeface="Wingdings" panose="05000000000000000000" pitchFamily="2" charset="2"/>
              <a:buChar char="Ø"/>
            </a:pPr>
            <a:r>
              <a:rPr lang="en-US" sz="3200" dirty="0">
                <a:solidFill>
                  <a:srgbClr val="1B1B1B"/>
                </a:solidFill>
                <a:latin typeface="Arial" panose="020B0604020202020204" pitchFamily="34" charset="0"/>
                <a:ea typeface="Quattrocento Sans" pitchFamily="34" charset="-122"/>
                <a:cs typeface="Arial" panose="020B0604020202020204" pitchFamily="34" charset="0"/>
              </a:rPr>
              <a:t>Prin stimularea</a:t>
            </a:r>
            <a:r>
              <a:rPr lang="ro-RO" sz="3200" dirty="0">
                <a:solidFill>
                  <a:srgbClr val="1B1B1B"/>
                </a:solidFill>
                <a:latin typeface="Arial" panose="020B0604020202020204" pitchFamily="34" charset="0"/>
                <a:ea typeface="Quattrocento Sans" pitchFamily="34" charset="-122"/>
                <a:cs typeface="Arial" panose="020B0604020202020204" pitchFamily="34" charset="0"/>
              </a:rPr>
              <a:t> practicilor agricole prietenoase cu mediul</a:t>
            </a:r>
            <a:r>
              <a:rPr lang="en-US" sz="3200" dirty="0">
                <a:solidFill>
                  <a:srgbClr val="1B1B1B"/>
                </a:solidFill>
                <a:latin typeface="Arial" panose="020B0604020202020204" pitchFamily="34" charset="0"/>
                <a:ea typeface="Quattrocento Sans" pitchFamily="34" charset="-122"/>
                <a:cs typeface="Arial" panose="020B0604020202020204" pitchFamily="34" charset="0"/>
              </a:rPr>
              <a:t>, certificatele </a:t>
            </a:r>
            <a:r>
              <a:rPr lang="ro-RO" sz="3200" dirty="0">
                <a:solidFill>
                  <a:srgbClr val="1B1B1B"/>
                </a:solidFill>
                <a:latin typeface="Arial" panose="020B0604020202020204" pitchFamily="34" charset="0"/>
                <a:ea typeface="Quattrocento Sans" pitchFamily="34" charset="-122"/>
                <a:cs typeface="Arial" panose="020B0604020202020204" pitchFamily="34" charset="0"/>
              </a:rPr>
              <a:t>de carbon </a:t>
            </a:r>
            <a:r>
              <a:rPr lang="en-US" sz="3200" dirty="0">
                <a:solidFill>
                  <a:srgbClr val="1B1B1B"/>
                </a:solidFill>
                <a:latin typeface="Arial" panose="020B0604020202020204" pitchFamily="34" charset="0"/>
                <a:ea typeface="Quattrocento Sans" pitchFamily="34" charset="-122"/>
                <a:cs typeface="Arial" panose="020B0604020202020204" pitchFamily="34" charset="0"/>
              </a:rPr>
              <a:t>contribuie la atenuarea schimbărilor climatice și îmbunătățirea stocării carbonului.</a:t>
            </a:r>
            <a:endParaRPr lang="ro-RO" sz="3200" dirty="0">
              <a:solidFill>
                <a:srgbClr val="1B1B1B"/>
              </a:solidFill>
              <a:latin typeface="Arial" panose="020B0604020202020204" pitchFamily="34" charset="0"/>
              <a:ea typeface="Quattrocento Sans" pitchFamily="34" charset="-122"/>
              <a:cs typeface="Arial" panose="020B0604020202020204" pitchFamily="34" charset="0"/>
            </a:endParaRPr>
          </a:p>
          <a:p>
            <a:pPr marL="457200" indent="-457200">
              <a:lnSpc>
                <a:spcPct val="135000"/>
              </a:lnSpc>
              <a:buFont typeface="Wingdings" panose="05000000000000000000" pitchFamily="2" charset="2"/>
              <a:buChar char="Ø"/>
            </a:pPr>
            <a:r>
              <a:rPr lang="ro-RO" sz="3200" dirty="0">
                <a:solidFill>
                  <a:srgbClr val="000000"/>
                </a:solidFill>
                <a:latin typeface="Arial" panose="020B0604020202020204" pitchFamily="34" charset="0"/>
                <a:ea typeface="Arial" pitchFamily="34" charset="-122"/>
                <a:cs typeface="Arial" panose="020B0604020202020204" pitchFamily="34" charset="0"/>
              </a:rPr>
              <a:t>Din cauza lipsei utilajelor specializate, majoritatea fermierilor reusesc sa implementeze doar un </a:t>
            </a:r>
            <a:r>
              <a:rPr lang="ro-RO" sz="3200" b="1" dirty="0">
                <a:solidFill>
                  <a:srgbClr val="000000"/>
                </a:solidFill>
                <a:latin typeface="Arial" panose="020B0604020202020204" pitchFamily="34" charset="0"/>
                <a:ea typeface="Arial" pitchFamily="34" charset="-122"/>
                <a:cs typeface="Arial" panose="020B0604020202020204" pitchFamily="34" charset="0"/>
              </a:rPr>
              <a:t>pachet redus de practici regenarative, </a:t>
            </a:r>
            <a:r>
              <a:rPr lang="ro-RO" sz="3200" dirty="0">
                <a:solidFill>
                  <a:srgbClr val="000000"/>
                </a:solidFill>
                <a:latin typeface="Arial" panose="020B0604020202020204" pitchFamily="34" charset="0"/>
                <a:ea typeface="Arial" pitchFamily="34" charset="-122"/>
                <a:cs typeface="Arial" panose="020B0604020202020204" pitchFamily="34" charset="0"/>
              </a:rPr>
              <a:t>c</a:t>
            </a:r>
            <a:r>
              <a:rPr lang="en-US" sz="3200" dirty="0">
                <a:solidFill>
                  <a:srgbClr val="000000"/>
                </a:solidFill>
                <a:latin typeface="Arial" panose="020B0604020202020204" pitchFamily="34" charset="0"/>
                <a:ea typeface="Arial" pitchFamily="34" charset="-122"/>
                <a:cs typeface="Arial" panose="020B0604020202020204" pitchFamily="34" charset="0"/>
              </a:rPr>
              <a:t>a</a:t>
            </a:r>
            <a:r>
              <a:rPr lang="ro-RO" sz="3200" dirty="0">
                <a:solidFill>
                  <a:srgbClr val="000000"/>
                </a:solidFill>
                <a:latin typeface="Arial" panose="020B0604020202020204" pitchFamily="34" charset="0"/>
                <a:ea typeface="Arial" pitchFamily="34" charset="-122"/>
                <a:cs typeface="Arial" panose="020B0604020202020204" pitchFamily="34" charset="0"/>
              </a:rPr>
              <a:t>re consta in</a:t>
            </a:r>
            <a:r>
              <a:rPr lang="en-US" sz="3200" b="1" dirty="0">
                <a:solidFill>
                  <a:srgbClr val="000000"/>
                </a:solidFill>
                <a:latin typeface="Arial" panose="020B0604020202020204" pitchFamily="34" charset="0"/>
                <a:ea typeface="Arial" pitchFamily="34" charset="-122"/>
                <a:cs typeface="Arial" panose="020B0604020202020204" pitchFamily="34" charset="0"/>
              </a:rPr>
              <a:t>:</a:t>
            </a:r>
            <a:r>
              <a:rPr lang="ro-RO" sz="3200" b="1" dirty="0">
                <a:solidFill>
                  <a:srgbClr val="000000"/>
                </a:solidFill>
                <a:latin typeface="Arial" panose="020B0604020202020204" pitchFamily="34" charset="0"/>
                <a:ea typeface="Arial" pitchFamily="34" charset="-122"/>
                <a:cs typeface="Arial" panose="020B0604020202020204" pitchFamily="34" charset="0"/>
              </a:rPr>
              <a:t> </a:t>
            </a:r>
            <a:r>
              <a:rPr lang="en-US" sz="3200" dirty="0">
                <a:solidFill>
                  <a:srgbClr val="000000"/>
                </a:solidFill>
                <a:latin typeface="Arial" panose="020B0604020202020204" pitchFamily="34" charset="0"/>
                <a:ea typeface="Arial" pitchFamily="34" charset="-122"/>
                <a:cs typeface="Arial" panose="020B0604020202020204" pitchFamily="34" charset="0"/>
              </a:rPr>
              <a:t> culturi</a:t>
            </a:r>
            <a:r>
              <a:rPr lang="ro-RO" sz="3200" dirty="0">
                <a:solidFill>
                  <a:srgbClr val="000000"/>
                </a:solidFill>
                <a:latin typeface="Arial" panose="020B0604020202020204" pitchFamily="34" charset="0"/>
                <a:ea typeface="Arial" pitchFamily="34" charset="-122"/>
                <a:cs typeface="Arial" panose="020B0604020202020204" pitchFamily="34" charset="0"/>
              </a:rPr>
              <a:t> de</a:t>
            </a:r>
            <a:r>
              <a:rPr lang="en-US" sz="3200" dirty="0">
                <a:solidFill>
                  <a:srgbClr val="000000"/>
                </a:solidFill>
                <a:latin typeface="Arial" panose="020B0604020202020204" pitchFamily="34" charset="0"/>
                <a:ea typeface="Arial" pitchFamily="34" charset="-122"/>
                <a:cs typeface="Arial" panose="020B0604020202020204" pitchFamily="34" charset="0"/>
              </a:rPr>
              <a:t> acoperire + reducere</a:t>
            </a:r>
            <a:r>
              <a:rPr lang="ro-RO" sz="3200" dirty="0">
                <a:solidFill>
                  <a:srgbClr val="000000"/>
                </a:solidFill>
                <a:latin typeface="Arial" panose="020B0604020202020204" pitchFamily="34" charset="0"/>
                <a:ea typeface="Arial" pitchFamily="34" charset="-122"/>
                <a:cs typeface="Arial" panose="020B0604020202020204" pitchFamily="34" charset="0"/>
              </a:rPr>
              <a:t>a</a:t>
            </a:r>
            <a:r>
              <a:rPr lang="en-US" sz="3200" dirty="0">
                <a:solidFill>
                  <a:srgbClr val="000000"/>
                </a:solidFill>
                <a:latin typeface="Arial" panose="020B0604020202020204" pitchFamily="34" charset="0"/>
                <a:ea typeface="Arial" pitchFamily="34" charset="-122"/>
                <a:cs typeface="Arial" panose="020B0604020202020204" pitchFamily="34" charset="0"/>
              </a:rPr>
              <a:t> lucrări</a:t>
            </a:r>
            <a:r>
              <a:rPr lang="ro-RO" sz="3200" dirty="0">
                <a:solidFill>
                  <a:srgbClr val="000000"/>
                </a:solidFill>
                <a:latin typeface="Arial" panose="020B0604020202020204" pitchFamily="34" charset="0"/>
                <a:ea typeface="Arial" pitchFamily="34" charset="-122"/>
                <a:cs typeface="Arial" panose="020B0604020202020204" pitchFamily="34" charset="0"/>
              </a:rPr>
              <a:t>lor</a:t>
            </a:r>
            <a:r>
              <a:rPr lang="en-US" sz="3200" dirty="0">
                <a:solidFill>
                  <a:srgbClr val="000000"/>
                </a:solidFill>
                <a:latin typeface="Arial" panose="020B0604020202020204" pitchFamily="34" charset="0"/>
                <a:ea typeface="Arial" pitchFamily="34" charset="-122"/>
                <a:cs typeface="Arial" panose="020B0604020202020204" pitchFamily="34" charset="0"/>
              </a:rPr>
              <a:t> sol</a:t>
            </a:r>
            <a:r>
              <a:rPr lang="ro-RO" sz="3200" dirty="0">
                <a:solidFill>
                  <a:srgbClr val="000000"/>
                </a:solidFill>
                <a:latin typeface="Arial" panose="020B0604020202020204" pitchFamily="34" charset="0"/>
                <a:ea typeface="Arial" pitchFamily="34" charset="-122"/>
                <a:cs typeface="Arial" panose="020B0604020202020204" pitchFamily="34" charset="0"/>
              </a:rPr>
              <a:t>ului</a:t>
            </a:r>
            <a:r>
              <a:rPr lang="en-US" sz="3200" dirty="0">
                <a:solidFill>
                  <a:srgbClr val="000000"/>
                </a:solidFill>
                <a:latin typeface="Arial" panose="020B0604020202020204" pitchFamily="34" charset="0"/>
                <a:ea typeface="Arial" pitchFamily="34" charset="-122"/>
                <a:cs typeface="Arial" panose="020B0604020202020204" pitchFamily="34" charset="0"/>
              </a:rPr>
              <a:t> + optimizare</a:t>
            </a:r>
            <a:r>
              <a:rPr lang="ro-RO" sz="3200" dirty="0">
                <a:solidFill>
                  <a:srgbClr val="000000"/>
                </a:solidFill>
                <a:latin typeface="Arial" panose="020B0604020202020204" pitchFamily="34" charset="0"/>
                <a:ea typeface="Arial" pitchFamily="34" charset="-122"/>
                <a:cs typeface="Arial" panose="020B0604020202020204" pitchFamily="34" charset="0"/>
              </a:rPr>
              <a:t>a fertilizarii cu</a:t>
            </a:r>
            <a:r>
              <a:rPr lang="en-US" sz="3200" dirty="0">
                <a:solidFill>
                  <a:srgbClr val="000000"/>
                </a:solidFill>
                <a:latin typeface="Arial" panose="020B0604020202020204" pitchFamily="34" charset="0"/>
                <a:ea typeface="Arial" pitchFamily="34" charset="-122"/>
                <a:cs typeface="Arial" panose="020B0604020202020204" pitchFamily="34" charset="0"/>
              </a:rPr>
              <a:t> N</a:t>
            </a:r>
            <a:r>
              <a:rPr lang="ro-RO" sz="3200" dirty="0">
                <a:solidFill>
                  <a:srgbClr val="000000"/>
                </a:solidFill>
                <a:latin typeface="Arial" panose="020B0604020202020204" pitchFamily="34" charset="0"/>
                <a:ea typeface="Arial" pitchFamily="34" charset="-122"/>
                <a:cs typeface="Arial" panose="020B0604020202020204" pitchFamily="34" charset="0"/>
              </a:rPr>
              <a:t> si rotatia culturilor.</a:t>
            </a:r>
            <a:r>
              <a:rPr lang="ro-RO" sz="3200" dirty="0">
                <a:solidFill>
                  <a:srgbClr val="000000"/>
                </a:solidFill>
                <a:latin typeface="Arial" panose="020B0604020202020204" pitchFamily="34" charset="0"/>
                <a:cs typeface="Arial" panose="020B0604020202020204" pitchFamily="34" charset="0"/>
              </a:rPr>
              <a:t> </a:t>
            </a:r>
            <a:r>
              <a:rPr lang="ro-RO" sz="3200" dirty="0">
                <a:latin typeface="Arial" panose="020B0604020202020204" pitchFamily="34" charset="0"/>
                <a:ea typeface="Arial" pitchFamily="34" charset="-122"/>
                <a:cs typeface="Arial" panose="020B0604020202020204" pitchFamily="34" charset="0"/>
              </a:rPr>
              <a:t>Acest pachet de practici permite sechestrarea a maxim</a:t>
            </a:r>
            <a:r>
              <a:rPr lang="en-US" sz="3200" dirty="0">
                <a:latin typeface="Arial" panose="020B0604020202020204" pitchFamily="34" charset="0"/>
                <a:ea typeface="Arial" pitchFamily="34" charset="-122"/>
                <a:cs typeface="Arial" panose="020B0604020202020204" pitchFamily="34" charset="0"/>
              </a:rPr>
              <a:t> 1,5 t CO2/ha/an</a:t>
            </a:r>
            <a:r>
              <a:rPr lang="ro-RO" sz="3200" dirty="0">
                <a:latin typeface="Arial" panose="020B0604020202020204" pitchFamily="34" charset="0"/>
                <a:ea typeface="Arial" pitchFamily="34" charset="-122"/>
                <a:cs typeface="Arial" panose="020B0604020202020204" pitchFamily="34" charset="0"/>
              </a:rPr>
              <a:t>, dar are un</a:t>
            </a:r>
            <a:r>
              <a:rPr lang="en-US" sz="3200" dirty="0">
                <a:latin typeface="Arial" panose="020B0604020202020204" pitchFamily="34" charset="0"/>
                <a:ea typeface="Arial" pitchFamily="34" charset="-122"/>
                <a:cs typeface="Arial" panose="020B0604020202020204" pitchFamily="34" charset="0"/>
              </a:rPr>
              <a:t> </a:t>
            </a:r>
            <a:r>
              <a:rPr lang="en-US" sz="3200" b="1" dirty="0">
                <a:latin typeface="Arial" panose="020B0604020202020204" pitchFamily="34" charset="0"/>
                <a:ea typeface="Arial" pitchFamily="34" charset="-122"/>
                <a:cs typeface="Arial" panose="020B0604020202020204" pitchFamily="34" charset="0"/>
              </a:rPr>
              <a:t>efect important de îmbunătățire a sănătății solului.</a:t>
            </a:r>
            <a:endParaRPr lang="en-US" sz="3200" b="1" dirty="0">
              <a:latin typeface="Arial" panose="020B0604020202020204" pitchFamily="34" charset="0"/>
              <a:cs typeface="Arial" panose="020B0604020202020204" pitchFamily="34" charset="0"/>
            </a:endParaRPr>
          </a:p>
          <a:p>
            <a:pPr marL="457200" indent="-457200">
              <a:lnSpc>
                <a:spcPct val="140000"/>
              </a:lnSpc>
              <a:spcBef>
                <a:spcPts val="600"/>
              </a:spcBef>
              <a:buFont typeface="Wingdings" panose="05000000000000000000" pitchFamily="2" charset="2"/>
              <a:buChar char="Ø"/>
            </a:pPr>
            <a:r>
              <a:rPr lang="ro-RO" sz="3200" dirty="0">
                <a:latin typeface="Arial" panose="020B0604020202020204" pitchFamily="34" charset="0"/>
                <a:ea typeface="Quattrocento Sans" pitchFamily="34" charset="-122"/>
                <a:cs typeface="Arial" panose="020B0604020202020204" pitchFamily="34" charset="0"/>
              </a:rPr>
              <a:t>În concluzie, c</a:t>
            </a:r>
            <a:r>
              <a:rPr lang="en-US" sz="3200" dirty="0">
                <a:latin typeface="Arial" panose="020B0604020202020204" pitchFamily="34" charset="0"/>
                <a:ea typeface="Quattrocento Sans" pitchFamily="34" charset="-122"/>
                <a:cs typeface="Arial" panose="020B0604020202020204" pitchFamily="34" charset="0"/>
              </a:rPr>
              <a:t>ertificatele</a:t>
            </a:r>
            <a:r>
              <a:rPr lang="ro-RO" sz="3200" dirty="0">
                <a:latin typeface="Arial" panose="020B0604020202020204" pitchFamily="34" charset="0"/>
                <a:ea typeface="Quattrocento Sans" pitchFamily="34" charset="-122"/>
                <a:cs typeface="Arial" panose="020B0604020202020204" pitchFamily="34" charset="0"/>
              </a:rPr>
              <a:t> de carbon reprezinta </a:t>
            </a:r>
            <a:r>
              <a:rPr lang="ro-RO" sz="3200" b="1" dirty="0">
                <a:latin typeface="Arial" panose="020B0604020202020204" pitchFamily="34" charset="0"/>
                <a:ea typeface="Quattrocento Sans" pitchFamily="34" charset="-122"/>
                <a:cs typeface="Arial" panose="020B0604020202020204" pitchFamily="34" charset="0"/>
              </a:rPr>
              <a:t>un</a:t>
            </a:r>
            <a:r>
              <a:rPr lang="en-US" sz="3200" b="1" dirty="0">
                <a:latin typeface="Arial" panose="020B0604020202020204" pitchFamily="34" charset="0"/>
                <a:ea typeface="Quattrocento Sans" pitchFamily="34" charset="-122"/>
                <a:cs typeface="Arial" panose="020B0604020202020204" pitchFamily="34" charset="0"/>
              </a:rPr>
              <a:t> instrument de sprijin pentru tranziția la agricultura durabilă</a:t>
            </a:r>
            <a:r>
              <a:rPr lang="en-US" sz="3200" dirty="0">
                <a:latin typeface="Arial" panose="020B0604020202020204" pitchFamily="34" charset="0"/>
                <a:ea typeface="Quattrocento Sans" pitchFamily="34" charset="-122"/>
                <a:cs typeface="Arial" panose="020B0604020202020204" pitchFamily="34" charset="0"/>
              </a:rPr>
              <a:t>. </a:t>
            </a:r>
            <a:endParaRPr lang="ro-RO" sz="3200" dirty="0">
              <a:latin typeface="Arial" panose="020B0604020202020204" pitchFamily="34" charset="0"/>
              <a:ea typeface="Quattrocento Sans" pitchFamily="34" charset="-122"/>
              <a:cs typeface="Arial" panose="020B0604020202020204" pitchFamily="34" charset="0"/>
            </a:endParaRPr>
          </a:p>
          <a:p>
            <a:pPr marL="457200" indent="-457200">
              <a:lnSpc>
                <a:spcPct val="140000"/>
              </a:lnSpc>
              <a:spcBef>
                <a:spcPts val="600"/>
              </a:spcBef>
              <a:buFont typeface="Wingdings" panose="05000000000000000000" pitchFamily="2" charset="2"/>
              <a:buChar char="Ø"/>
            </a:pPr>
            <a:r>
              <a:rPr lang="ro-RO" sz="3200" b="1" dirty="0">
                <a:solidFill>
                  <a:srgbClr val="BC6C25"/>
                </a:solidFill>
                <a:latin typeface="Arial" panose="020B0604020202020204" pitchFamily="34" charset="0"/>
                <a:ea typeface="Quattrocento Sans" pitchFamily="34" charset="-122"/>
                <a:cs typeface="Arial" panose="020B0604020202020204" pitchFamily="34" charset="0"/>
              </a:rPr>
              <a:t>Principalul beneficiu al aplicării practicilor agricole regenerative, este imbunatatirea sanatatii s</a:t>
            </a:r>
            <a:r>
              <a:rPr lang="en-US" sz="3200" b="1" dirty="0">
                <a:solidFill>
                  <a:srgbClr val="BC6C25"/>
                </a:solidFill>
                <a:latin typeface="Arial" panose="020B0604020202020204" pitchFamily="34" charset="0"/>
                <a:ea typeface="Quattrocento Sans" pitchFamily="34" charset="-122"/>
                <a:cs typeface="Arial" panose="020B0604020202020204" pitchFamily="34" charset="0"/>
              </a:rPr>
              <a:t>olu</a:t>
            </a:r>
            <a:r>
              <a:rPr lang="ro-RO" sz="3200" b="1" dirty="0">
                <a:solidFill>
                  <a:srgbClr val="BC6C25"/>
                </a:solidFill>
                <a:latin typeface="Arial" panose="020B0604020202020204" pitchFamily="34" charset="0"/>
                <a:ea typeface="Quattrocento Sans" pitchFamily="34" charset="-122"/>
                <a:cs typeface="Arial" panose="020B0604020202020204" pitchFamily="34" charset="0"/>
              </a:rPr>
              <a:t>lui, care reprezintă</a:t>
            </a:r>
            <a:r>
              <a:rPr lang="en-US" sz="3200" b="1" dirty="0">
                <a:solidFill>
                  <a:srgbClr val="BC6C25"/>
                </a:solidFill>
                <a:latin typeface="Arial" panose="020B0604020202020204" pitchFamily="34" charset="0"/>
                <a:ea typeface="Quattrocento Sans" pitchFamily="34" charset="-122"/>
                <a:cs typeface="Arial" panose="020B0604020202020204" pitchFamily="34" charset="0"/>
              </a:rPr>
              <a:t> principalul capital al fermei.</a:t>
            </a:r>
            <a:endParaRPr lang="en-US" sz="3200" b="1" dirty="0">
              <a:solidFill>
                <a:srgbClr val="BC6C25"/>
              </a:solidFill>
              <a:latin typeface="Arial" panose="020B0604020202020204" pitchFamily="34" charset="0"/>
              <a:cs typeface="Arial" panose="020B0604020202020204" pitchFamily="34" charset="0"/>
            </a:endParaRPr>
          </a:p>
        </p:txBody>
      </p:sp>
      <p:pic>
        <p:nvPicPr>
          <p:cNvPr id="55" name="Picture 54">
            <a:extLst>
              <a:ext uri="{FF2B5EF4-FFF2-40B4-BE49-F238E27FC236}">
                <a16:creationId xmlns:a16="http://schemas.microsoft.com/office/drawing/2014/main" id="{D927546F-6903-4A03-CD9D-D0FE552D58E2}"/>
              </a:ext>
            </a:extLst>
          </p:cNvPr>
          <p:cNvPicPr>
            <a:picLocks noChangeAspect="1"/>
          </p:cNvPicPr>
          <p:nvPr/>
        </p:nvPicPr>
        <p:blipFill>
          <a:blip r:embed="rId5"/>
          <a:stretch>
            <a:fillRect/>
          </a:stretch>
        </p:blipFill>
        <p:spPr>
          <a:xfrm>
            <a:off x="14162920" y="19124900"/>
            <a:ext cx="4918529" cy="2693700"/>
          </a:xfrm>
          <a:prstGeom prst="rect">
            <a:avLst/>
          </a:prstGeom>
        </p:spPr>
      </p:pic>
      <p:graphicFrame>
        <p:nvGraphicFramePr>
          <p:cNvPr id="56" name="Table 0">
            <a:extLst>
              <a:ext uri="{FF2B5EF4-FFF2-40B4-BE49-F238E27FC236}">
                <a16:creationId xmlns:a16="http://schemas.microsoft.com/office/drawing/2014/main" id="{5CD0E8EA-9C80-5838-34BC-FB2DBD8A3ABC}"/>
              </a:ext>
            </a:extLst>
          </p:cNvPr>
          <p:cNvGraphicFramePr>
            <a:graphicFrameLocks noGrp="1"/>
          </p:cNvGraphicFramePr>
          <p:nvPr/>
        </p:nvGraphicFramePr>
        <p:xfrm>
          <a:off x="14488884" y="29652378"/>
          <a:ext cx="10270672" cy="5102986"/>
        </p:xfrm>
        <a:graphic>
          <a:graphicData uri="http://schemas.openxmlformats.org/drawingml/2006/table">
            <a:tbl>
              <a:tblPr/>
              <a:tblGrid>
                <a:gridCol w="5135336">
                  <a:extLst>
                    <a:ext uri="{9D8B030D-6E8A-4147-A177-3AD203B41FA5}">
                      <a16:colId xmlns:a16="http://schemas.microsoft.com/office/drawing/2014/main" val="20000"/>
                    </a:ext>
                  </a:extLst>
                </a:gridCol>
                <a:gridCol w="5135336">
                  <a:extLst>
                    <a:ext uri="{9D8B030D-6E8A-4147-A177-3AD203B41FA5}">
                      <a16:colId xmlns:a16="http://schemas.microsoft.com/office/drawing/2014/main" val="20001"/>
                    </a:ext>
                  </a:extLst>
                </a:gridCol>
              </a:tblGrid>
              <a:tr h="574524">
                <a:tc>
                  <a:txBody>
                    <a:bodyPr/>
                    <a:lstStyle/>
                    <a:p>
                      <a:pPr algn="l"/>
                      <a:r>
                        <a:rPr lang="en-US" sz="3200" b="1" u="none" dirty="0">
                          <a:solidFill>
                            <a:srgbClr val="FFFFFF"/>
                          </a:solidFill>
                          <a:latin typeface="Arial" pitchFamily="34" charset="0"/>
                          <a:ea typeface="Arial" pitchFamily="34" charset="-122"/>
                          <a:cs typeface="Arial" pitchFamily="34" charset="-120"/>
                        </a:rPr>
                        <a:t>Condiție</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1B5E3B"/>
                    </a:solidFill>
                  </a:tcPr>
                </a:tc>
                <a:tc>
                  <a:txBody>
                    <a:bodyPr/>
                    <a:lstStyle/>
                    <a:p>
                      <a:pPr algn="l"/>
                      <a:r>
                        <a:rPr lang="en-US" sz="3200" b="1" u="none" dirty="0">
                          <a:solidFill>
                            <a:srgbClr val="FFFFFF"/>
                          </a:solidFill>
                          <a:latin typeface="Arial" pitchFamily="34" charset="0"/>
                          <a:ea typeface="Arial" pitchFamily="34" charset="-122"/>
                          <a:cs typeface="Arial" pitchFamily="34" charset="-120"/>
                        </a:rPr>
                        <a:t>Valoare</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1B5E3B"/>
                    </a:solidFill>
                  </a:tcPr>
                </a:tc>
                <a:extLst>
                  <a:ext uri="{0D108BD9-81ED-4DB2-BD59-A6C34878D82A}">
                    <a16:rowId xmlns:a16="http://schemas.microsoft.com/office/drawing/2014/main" val="10000"/>
                  </a:ext>
                </a:extLst>
              </a:tr>
              <a:tr h="840622">
                <a:tc>
                  <a:txBody>
                    <a:bodyPr/>
                    <a:lstStyle/>
                    <a:p>
                      <a:pPr algn="l"/>
                      <a:r>
                        <a:rPr lang="en-US" sz="3200" u="none" dirty="0">
                          <a:solidFill>
                            <a:srgbClr val="1A1A1A"/>
                          </a:solidFill>
                          <a:latin typeface="Arial" pitchFamily="34" charset="0"/>
                          <a:ea typeface="Arial" pitchFamily="34" charset="-122"/>
                          <a:cs typeface="Arial" pitchFamily="34" charset="-120"/>
                        </a:rPr>
                        <a:t>Teren eligibil</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FFFFFF"/>
                    </a:solidFill>
                  </a:tcPr>
                </a:tc>
                <a:tc>
                  <a:txBody>
                    <a:bodyPr/>
                    <a:lstStyle/>
                    <a:p>
                      <a:pPr algn="l"/>
                      <a:r>
                        <a:rPr lang="ro-RO" sz="3200" u="none" dirty="0">
                          <a:solidFill>
                            <a:srgbClr val="1A1A1A"/>
                          </a:solidFill>
                          <a:latin typeface="Arial" pitchFamily="34" charset="0"/>
                          <a:ea typeface="Arial" charset="0"/>
                          <a:cs typeface="Arial" pitchFamily="34" charset="-120"/>
                        </a:rPr>
                        <a:t>Pajisti HNV</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574524">
                <a:tc>
                  <a:txBody>
                    <a:bodyPr/>
                    <a:lstStyle/>
                    <a:p>
                      <a:pPr algn="l"/>
                      <a:r>
                        <a:rPr lang="en-US" sz="3200" u="none" dirty="0">
                          <a:solidFill>
                            <a:srgbClr val="1A1A1A"/>
                          </a:solidFill>
                          <a:latin typeface="Arial" pitchFamily="34" charset="0"/>
                          <a:ea typeface="Arial" pitchFamily="34" charset="-122"/>
                          <a:cs typeface="Arial" pitchFamily="34" charset="-120"/>
                        </a:rPr>
                        <a:t>Comision emitere</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E8F5E9"/>
                    </a:solidFill>
                  </a:tcPr>
                </a:tc>
                <a:tc>
                  <a:txBody>
                    <a:bodyPr/>
                    <a:lstStyle/>
                    <a:p>
                      <a:pPr algn="l"/>
                      <a:r>
                        <a:rPr lang="ro-RO" sz="3200" u="none" dirty="0">
                          <a:solidFill>
                            <a:srgbClr val="1A1A1A"/>
                          </a:solidFill>
                          <a:latin typeface="Arial" pitchFamily="34" charset="0"/>
                          <a:ea typeface="Arial" charset="0"/>
                          <a:cs typeface="Arial" pitchFamily="34" charset="-120"/>
                        </a:rPr>
                        <a:t>0</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E8F5E9"/>
                    </a:solidFill>
                  </a:tcPr>
                </a:tc>
                <a:extLst>
                  <a:ext uri="{0D108BD9-81ED-4DB2-BD59-A6C34878D82A}">
                    <a16:rowId xmlns:a16="http://schemas.microsoft.com/office/drawing/2014/main" val="10002"/>
                  </a:ext>
                </a:extLst>
              </a:tr>
              <a:tr h="574524">
                <a:tc>
                  <a:txBody>
                    <a:bodyPr/>
                    <a:lstStyle/>
                    <a:p>
                      <a:pPr algn="l"/>
                      <a:r>
                        <a:rPr lang="en-US" sz="3200" u="none" dirty="0">
                          <a:solidFill>
                            <a:srgbClr val="1A1A1A"/>
                          </a:solidFill>
                          <a:latin typeface="Arial" pitchFamily="34" charset="0"/>
                          <a:ea typeface="Arial" pitchFamily="34" charset="-122"/>
                          <a:cs typeface="Arial" pitchFamily="34" charset="-120"/>
                        </a:rPr>
                        <a:t>Taxă abonament</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FFFFFF"/>
                    </a:solidFill>
                  </a:tcPr>
                </a:tc>
                <a:tc>
                  <a:txBody>
                    <a:bodyPr/>
                    <a:lstStyle/>
                    <a:p>
                      <a:pPr algn="l"/>
                      <a:r>
                        <a:rPr lang="en-US" sz="3200" u="none" dirty="0">
                          <a:solidFill>
                            <a:srgbClr val="1A1A1A"/>
                          </a:solidFill>
                          <a:latin typeface="Arial" pitchFamily="34" charset="0"/>
                          <a:ea typeface="Arial" pitchFamily="34" charset="-122"/>
                          <a:cs typeface="Arial" pitchFamily="34" charset="-120"/>
                        </a:rPr>
                        <a:t>0</a:t>
                      </a:r>
                      <a:r>
                        <a:rPr lang="ro-RO" sz="3200" u="none" dirty="0">
                          <a:solidFill>
                            <a:srgbClr val="1A1A1A"/>
                          </a:solidFill>
                          <a:latin typeface="Arial" pitchFamily="34" charset="0"/>
                          <a:ea typeface="Arial" pitchFamily="34" charset="-122"/>
                          <a:cs typeface="Arial" pitchFamily="34" charset="-120"/>
                        </a:rPr>
                        <a:t> </a:t>
                      </a:r>
                      <a:r>
                        <a:rPr lang="en-US" sz="3200" u="none" dirty="0">
                          <a:solidFill>
                            <a:srgbClr val="1A1A1A"/>
                          </a:solidFill>
                          <a:latin typeface="Arial" pitchFamily="34" charset="0"/>
                          <a:ea typeface="Arial" pitchFamily="34" charset="-122"/>
                          <a:cs typeface="Arial" pitchFamily="34" charset="-120"/>
                        </a:rPr>
                        <a:t>EUR/lună</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815220">
                <a:tc>
                  <a:txBody>
                    <a:bodyPr/>
                    <a:lstStyle/>
                    <a:p>
                      <a:pPr algn="l"/>
                      <a:r>
                        <a:rPr lang="en-US" sz="3200" u="none" dirty="0">
                          <a:solidFill>
                            <a:srgbClr val="1A1A1A"/>
                          </a:solidFill>
                          <a:latin typeface="Arial" pitchFamily="34" charset="0"/>
                          <a:ea typeface="Arial" pitchFamily="34" charset="-122"/>
                          <a:cs typeface="Arial" pitchFamily="34" charset="-120"/>
                        </a:rPr>
                        <a:t>Durată contract</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E8F5E9"/>
                    </a:solidFill>
                  </a:tcPr>
                </a:tc>
                <a:tc>
                  <a:txBody>
                    <a:bodyPr/>
                    <a:lstStyle/>
                    <a:p>
                      <a:pPr algn="l"/>
                      <a:r>
                        <a:rPr lang="en-US" sz="3200" u="none" dirty="0">
                          <a:solidFill>
                            <a:srgbClr val="1A1A1A"/>
                          </a:solidFill>
                          <a:latin typeface="Arial" pitchFamily="34" charset="0"/>
                          <a:ea typeface="Arial" pitchFamily="34" charset="-122"/>
                          <a:cs typeface="Arial" pitchFamily="34" charset="-120"/>
                        </a:rPr>
                        <a:t>5</a:t>
                      </a:r>
                      <a:r>
                        <a:rPr lang="ro-RO" sz="3200" u="none" dirty="0">
                          <a:solidFill>
                            <a:srgbClr val="1A1A1A"/>
                          </a:solidFill>
                          <a:latin typeface="Arial" pitchFamily="34" charset="0"/>
                          <a:ea typeface="Arial" pitchFamily="34" charset="-122"/>
                          <a:cs typeface="Arial" pitchFamily="34" charset="-120"/>
                        </a:rPr>
                        <a:t> </a:t>
                      </a:r>
                      <a:r>
                        <a:rPr lang="en-US" sz="3200" u="none" dirty="0">
                          <a:solidFill>
                            <a:srgbClr val="1A1A1A"/>
                          </a:solidFill>
                          <a:latin typeface="Arial" pitchFamily="34" charset="0"/>
                          <a:ea typeface="Arial" pitchFamily="34" charset="-122"/>
                          <a:cs typeface="Arial" pitchFamily="34" charset="-120"/>
                        </a:rPr>
                        <a:t>ani</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E8F5E9"/>
                    </a:solidFill>
                  </a:tcPr>
                </a:tc>
                <a:extLst>
                  <a:ext uri="{0D108BD9-81ED-4DB2-BD59-A6C34878D82A}">
                    <a16:rowId xmlns:a16="http://schemas.microsoft.com/office/drawing/2014/main" val="10004"/>
                  </a:ext>
                </a:extLst>
              </a:tr>
              <a:tr h="574524">
                <a:tc>
                  <a:txBody>
                    <a:bodyPr/>
                    <a:lstStyle/>
                    <a:p>
                      <a:pPr algn="l"/>
                      <a:r>
                        <a:rPr lang="en-US" sz="3200" u="none" dirty="0">
                          <a:solidFill>
                            <a:srgbClr val="1A1A1A"/>
                          </a:solidFill>
                          <a:latin typeface="Arial" pitchFamily="34" charset="0"/>
                          <a:ea typeface="Arial" pitchFamily="34" charset="-122"/>
                          <a:cs typeface="Arial" pitchFamily="34" charset="-120"/>
                        </a:rPr>
                        <a:t>Valoare certificat</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FFFFFF"/>
                    </a:solidFill>
                  </a:tcPr>
                </a:tc>
                <a:tc>
                  <a:txBody>
                    <a:bodyPr/>
                    <a:lstStyle/>
                    <a:p>
                      <a:pPr algn="l"/>
                      <a:r>
                        <a:rPr lang="ro-RO" sz="3200" u="none" dirty="0">
                          <a:solidFill>
                            <a:srgbClr val="1A1A1A"/>
                          </a:solidFill>
                          <a:latin typeface="Arial" pitchFamily="34" charset="0"/>
                          <a:ea typeface="Arial" pitchFamily="34" charset="-122"/>
                          <a:cs typeface="Arial" pitchFamily="34" charset="-120"/>
                        </a:rPr>
                        <a:t>100</a:t>
                      </a:r>
                      <a:r>
                        <a:rPr lang="en-US" sz="3200" u="none" dirty="0">
                          <a:solidFill>
                            <a:srgbClr val="1A1A1A"/>
                          </a:solidFill>
                          <a:latin typeface="Arial" pitchFamily="34" charset="0"/>
                          <a:ea typeface="Arial" pitchFamily="34" charset="-122"/>
                          <a:cs typeface="Arial" pitchFamily="34" charset="-120"/>
                        </a:rPr>
                        <a:t> EUR</a:t>
                      </a:r>
                      <a:r>
                        <a:rPr lang="ro-RO" sz="3200" u="none" dirty="0">
                          <a:solidFill>
                            <a:srgbClr val="1A1A1A"/>
                          </a:solidFill>
                          <a:latin typeface="Arial" pitchFamily="34" charset="0"/>
                          <a:ea typeface="Arial" pitchFamily="34" charset="-122"/>
                          <a:cs typeface="Arial" pitchFamily="34" charset="-120"/>
                        </a:rPr>
                        <a:t>/ha/an</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574524">
                <a:tc>
                  <a:txBody>
                    <a:bodyPr/>
                    <a:lstStyle/>
                    <a:p>
                      <a:pPr algn="l"/>
                      <a:r>
                        <a:rPr lang="en-US" sz="3200" u="none" dirty="0">
                          <a:solidFill>
                            <a:srgbClr val="1A1A1A"/>
                          </a:solidFill>
                          <a:latin typeface="Arial" pitchFamily="34" charset="0"/>
                          <a:ea typeface="Arial" pitchFamily="34" charset="-122"/>
                          <a:cs typeface="Arial" pitchFamily="34" charset="-120"/>
                        </a:rPr>
                        <a:t>Certificate/ha</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E8F5E9"/>
                    </a:solidFill>
                  </a:tcPr>
                </a:tc>
                <a:tc>
                  <a:txBody>
                    <a:bodyPr/>
                    <a:lstStyle/>
                    <a:p>
                      <a:pPr algn="l"/>
                      <a:r>
                        <a:rPr lang="ro-RO" sz="3200" u="none" dirty="0">
                          <a:solidFill>
                            <a:srgbClr val="1A1A1A"/>
                          </a:solidFill>
                          <a:latin typeface="Arial" pitchFamily="34" charset="0"/>
                          <a:ea typeface="Arial" charset="0"/>
                          <a:cs typeface="Arial" pitchFamily="34" charset="-120"/>
                        </a:rPr>
                        <a:t>1</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E8F5E9"/>
                    </a:solidFill>
                  </a:tcPr>
                </a:tc>
                <a:extLst>
                  <a:ext uri="{0D108BD9-81ED-4DB2-BD59-A6C34878D82A}">
                    <a16:rowId xmlns:a16="http://schemas.microsoft.com/office/drawing/2014/main" val="10006"/>
                  </a:ext>
                </a:extLst>
              </a:tr>
              <a:tr h="574524">
                <a:tc>
                  <a:txBody>
                    <a:bodyPr/>
                    <a:lstStyle/>
                    <a:p>
                      <a:pPr algn="l"/>
                      <a:r>
                        <a:rPr lang="en-US" sz="3200" u="none" dirty="0">
                          <a:solidFill>
                            <a:srgbClr val="1A1A1A"/>
                          </a:solidFill>
                          <a:latin typeface="Arial" pitchFamily="34" charset="0"/>
                          <a:ea typeface="Arial" pitchFamily="34" charset="-122"/>
                          <a:cs typeface="Arial" pitchFamily="34" charset="-120"/>
                        </a:rPr>
                        <a:t>Venit mediu</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FFFFFF"/>
                    </a:solidFill>
                  </a:tcPr>
                </a:tc>
                <a:tc>
                  <a:txBody>
                    <a:bodyPr/>
                    <a:lstStyle/>
                    <a:p>
                      <a:pPr algn="l"/>
                      <a:r>
                        <a:rPr lang="ro-RO" sz="3200" u="none" dirty="0">
                          <a:solidFill>
                            <a:srgbClr val="1A1A1A"/>
                          </a:solidFill>
                          <a:latin typeface="Arial" pitchFamily="34" charset="0"/>
                          <a:ea typeface="Arial" pitchFamily="34" charset="-122"/>
                          <a:cs typeface="Arial" pitchFamily="34" charset="-120"/>
                        </a:rPr>
                        <a:t>10</a:t>
                      </a:r>
                      <a:r>
                        <a:rPr lang="en-US" sz="3200" u="none" dirty="0">
                          <a:solidFill>
                            <a:srgbClr val="1A1A1A"/>
                          </a:solidFill>
                          <a:latin typeface="Arial" pitchFamily="34" charset="0"/>
                          <a:ea typeface="Arial" pitchFamily="34" charset="-122"/>
                          <a:cs typeface="Arial" pitchFamily="34" charset="-120"/>
                        </a:rPr>
                        <a:t>0 EUR/ha</a:t>
                      </a:r>
                      <a:r>
                        <a:rPr lang="ro-RO" sz="3200" u="none" dirty="0">
                          <a:solidFill>
                            <a:srgbClr val="1A1A1A"/>
                          </a:solidFill>
                          <a:latin typeface="Arial" pitchFamily="34" charset="0"/>
                          <a:ea typeface="Arial" pitchFamily="34" charset="-122"/>
                          <a:cs typeface="Arial" pitchFamily="34" charset="-120"/>
                        </a:rPr>
                        <a:t>/am\n</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FFFFFF"/>
                    </a:solidFill>
                  </a:tcPr>
                </a:tc>
                <a:extLst>
                  <a:ext uri="{0D108BD9-81ED-4DB2-BD59-A6C34878D82A}">
                    <a16:rowId xmlns:a16="http://schemas.microsoft.com/office/drawing/2014/main" val="10007"/>
                  </a:ext>
                </a:extLst>
              </a:tr>
            </a:tbl>
          </a:graphicData>
        </a:graphic>
      </p:graphicFrame>
      <p:sp>
        <p:nvSpPr>
          <p:cNvPr id="44" name="Text 21">
            <a:extLst>
              <a:ext uri="{FF2B5EF4-FFF2-40B4-BE49-F238E27FC236}">
                <a16:creationId xmlns:a16="http://schemas.microsoft.com/office/drawing/2014/main" id="{EAB47E1F-3931-79EE-2EE3-CC0E79C086ED}"/>
              </a:ext>
            </a:extLst>
          </p:cNvPr>
          <p:cNvSpPr/>
          <p:nvPr/>
        </p:nvSpPr>
        <p:spPr>
          <a:xfrm>
            <a:off x="3225800" y="23785292"/>
            <a:ext cx="20367777" cy="2007808"/>
          </a:xfrm>
          <a:prstGeom prst="rect">
            <a:avLst/>
          </a:prstGeom>
          <a:noFill/>
          <a:ln/>
        </p:spPr>
        <p:txBody>
          <a:bodyPr wrap="square" lIns="0" tIns="0" rIns="0" bIns="0" rtlCol="0" anchor="t"/>
          <a:lstStyle/>
          <a:p>
            <a:pPr>
              <a:lnSpc>
                <a:spcPct val="135000"/>
              </a:lnSpc>
            </a:pPr>
            <a:r>
              <a:rPr lang="en-US" sz="3200" dirty="0">
                <a:solidFill>
                  <a:srgbClr val="1B1B1B"/>
                </a:solidFill>
                <a:latin typeface="Arial" panose="020B0604020202020204" pitchFamily="34" charset="0"/>
                <a:ea typeface="Quattrocento Sans" pitchFamily="34" charset="-122"/>
                <a:cs typeface="Arial" panose="020B0604020202020204" pitchFamily="34" charset="0"/>
              </a:rPr>
              <a:t>Oferta se bazează pe principiul </a:t>
            </a:r>
            <a:r>
              <a:rPr lang="en-US" sz="3200" b="1" dirty="0">
                <a:solidFill>
                  <a:srgbClr val="1B1B1B"/>
                </a:solidFill>
                <a:latin typeface="Arial" panose="020B0604020202020204" pitchFamily="34" charset="0"/>
                <a:ea typeface="Quattrocento Sans" pitchFamily="34" charset="-122"/>
                <a:cs typeface="Arial" panose="020B0604020202020204" pitchFamily="34" charset="0"/>
              </a:rPr>
              <a:t>adiționalității, permanenței și măsurabilității</a:t>
            </a:r>
            <a:r>
              <a:rPr lang="en-US" sz="3200" dirty="0">
                <a:solidFill>
                  <a:srgbClr val="1B1B1B"/>
                </a:solidFill>
                <a:latin typeface="Arial" panose="020B0604020202020204" pitchFamily="34" charset="0"/>
                <a:ea typeface="Quattrocento Sans" pitchFamily="34" charset="-122"/>
                <a:cs typeface="Arial" panose="020B0604020202020204" pitchFamily="34" charset="0"/>
              </a:rPr>
              <a:t>. Principalele platforme: </a:t>
            </a:r>
            <a:r>
              <a:rPr lang="en-US" sz="3200" b="1" dirty="0">
                <a:solidFill>
                  <a:srgbClr val="1B1B1B"/>
                </a:solidFill>
                <a:latin typeface="Arial" panose="020B0604020202020204" pitchFamily="34" charset="0"/>
                <a:ea typeface="Quattrocento Sans" pitchFamily="34" charset="-122"/>
                <a:cs typeface="Arial" panose="020B0604020202020204" pitchFamily="34" charset="0"/>
              </a:rPr>
              <a:t>Agreena</a:t>
            </a:r>
            <a:r>
              <a:rPr lang="en-US" sz="3200" dirty="0">
                <a:solidFill>
                  <a:srgbClr val="1B1B1B"/>
                </a:solidFill>
                <a:latin typeface="Arial" panose="020B0604020202020204" pitchFamily="34" charset="0"/>
                <a:ea typeface="Quattrocento Sans" pitchFamily="34" charset="-122"/>
                <a:cs typeface="Arial" panose="020B0604020202020204" pitchFamily="34" charset="0"/>
              </a:rPr>
              <a:t> și </a:t>
            </a:r>
            <a:r>
              <a:rPr lang="en-US" sz="3200" b="1" dirty="0">
                <a:solidFill>
                  <a:srgbClr val="1B1B1B"/>
                </a:solidFill>
                <a:latin typeface="Arial" panose="020B0604020202020204" pitchFamily="34" charset="0"/>
                <a:ea typeface="Quattrocento Sans" pitchFamily="34" charset="-122"/>
                <a:cs typeface="Arial" panose="020B0604020202020204" pitchFamily="34" charset="0"/>
              </a:rPr>
              <a:t>eAgronom</a:t>
            </a:r>
            <a:r>
              <a:rPr lang="en-US" sz="3200" dirty="0">
                <a:solidFill>
                  <a:srgbClr val="1B1B1B"/>
                </a:solidFill>
                <a:latin typeface="Arial" panose="020B0604020202020204" pitchFamily="34" charset="0"/>
                <a:ea typeface="Quattrocento Sans" pitchFamily="34" charset="-122"/>
                <a:cs typeface="Arial" panose="020B0604020202020204" pitchFamily="34" charset="0"/>
              </a:rPr>
              <a:t> – asistă fermierii în implementarea practicilor, obținerea și vânzarea creditelor de carbon.</a:t>
            </a:r>
            <a:endParaRPr lang="ro-RO" sz="3200" dirty="0">
              <a:solidFill>
                <a:srgbClr val="1B1B1B"/>
              </a:solidFill>
              <a:latin typeface="Arial" panose="020B0604020202020204" pitchFamily="34" charset="0"/>
              <a:ea typeface="Quattrocento Sans" pitchFamily="34" charset="-122"/>
              <a:cs typeface="Arial" panose="020B0604020202020204" pitchFamily="34" charset="0"/>
            </a:endParaRPr>
          </a:p>
          <a:p>
            <a:pPr>
              <a:lnSpc>
                <a:spcPct val="135000"/>
              </a:lnSpc>
            </a:pPr>
            <a:endParaRPr lang="en-US" sz="3200" dirty="0">
              <a:latin typeface="Arial" panose="020B0604020202020204" pitchFamily="34" charset="0"/>
              <a:cs typeface="Arial" panose="020B0604020202020204" pitchFamily="34" charset="0"/>
            </a:endParaRPr>
          </a:p>
          <a:p>
            <a:pPr>
              <a:lnSpc>
                <a:spcPct val="135000"/>
              </a:lnSpc>
              <a:spcBef>
                <a:spcPts val="400"/>
              </a:spcBef>
            </a:pPr>
            <a:r>
              <a:rPr lang="ro-RO" sz="3200" b="1" dirty="0">
                <a:solidFill>
                  <a:srgbClr val="1B1B1B"/>
                </a:solidFill>
                <a:latin typeface="Arial" panose="020B0604020202020204" pitchFamily="34" charset="0"/>
                <a:ea typeface="Quattrocento Sans" pitchFamily="34" charset="-122"/>
                <a:cs typeface="Arial" panose="020B0604020202020204" pitchFamily="34" charset="0"/>
              </a:rPr>
              <a:t>                                                             </a:t>
            </a:r>
            <a:r>
              <a:rPr lang="en-US" sz="3200" b="1" dirty="0">
                <a:solidFill>
                  <a:srgbClr val="1B1B1B"/>
                </a:solidFill>
                <a:latin typeface="Arial" panose="020B0604020202020204" pitchFamily="34" charset="0"/>
                <a:ea typeface="Quattrocento Sans" pitchFamily="34" charset="-122"/>
                <a:cs typeface="Arial" panose="020B0604020202020204" pitchFamily="34" charset="0"/>
              </a:rPr>
              <a:t>Conditii oferite de furnizori:</a:t>
            </a:r>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97005928"/>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A86D3919-B3F0-9125-D271-9CB390472384}"/>
            </a:ext>
          </a:extLst>
        </p:cNvPr>
        <p:cNvGrpSpPr/>
        <p:nvPr/>
      </p:nvGrpSpPr>
      <p:grpSpPr>
        <a:xfrm>
          <a:off x="0" y="0"/>
          <a:ext cx="0" cy="0"/>
          <a:chOff x="0" y="0"/>
          <a:chExt cx="0" cy="0"/>
        </a:xfrm>
      </p:grpSpPr>
      <p:sp>
        <p:nvSpPr>
          <p:cNvPr id="25" name="Shape 22">
            <a:extLst>
              <a:ext uri="{FF2B5EF4-FFF2-40B4-BE49-F238E27FC236}">
                <a16:creationId xmlns:a16="http://schemas.microsoft.com/office/drawing/2014/main" id="{CEA59A81-5233-F4E1-26D2-FDC2917F25A7}"/>
              </a:ext>
            </a:extLst>
          </p:cNvPr>
          <p:cNvSpPr/>
          <p:nvPr/>
        </p:nvSpPr>
        <p:spPr>
          <a:xfrm>
            <a:off x="2223562" y="22863626"/>
            <a:ext cx="36539715" cy="13077373"/>
          </a:xfrm>
          <a:prstGeom prst="rect">
            <a:avLst/>
          </a:prstGeom>
          <a:solidFill>
            <a:srgbClr val="FFFFFF"/>
          </a:solidFill>
          <a:ln w="12700">
            <a:solidFill>
              <a:srgbClr val="E0E0E0"/>
            </a:solidFill>
            <a:prstDash val="solid"/>
          </a:ln>
        </p:spPr>
        <p:txBody>
          <a:bodyPr/>
          <a:lstStyle/>
          <a:p>
            <a:endParaRPr lang="ro-RO"/>
          </a:p>
        </p:txBody>
      </p:sp>
      <p:pic>
        <p:nvPicPr>
          <p:cNvPr id="2" name="Image 0" descr="https://kimi-img.moonshot.cn/pub/slides/okc/z3cahossnyxwg/mnt/agents/output/template_converted/images/image_1.png">
            <a:extLst>
              <a:ext uri="{FF2B5EF4-FFF2-40B4-BE49-F238E27FC236}">
                <a16:creationId xmlns:a16="http://schemas.microsoft.com/office/drawing/2014/main" id="{DB2DA9B1-B45F-D535-DD50-BE28E68AD028}"/>
              </a:ext>
            </a:extLst>
          </p:cNvPr>
          <p:cNvPicPr>
            <a:picLocks noChangeAspect="1"/>
          </p:cNvPicPr>
          <p:nvPr/>
        </p:nvPicPr>
        <p:blipFill>
          <a:blip r:embed="rId3"/>
          <a:srcRect t="-6446" b="-6446"/>
          <a:stretch/>
        </p:blipFill>
        <p:spPr>
          <a:xfrm>
            <a:off x="2624667" y="1705429"/>
            <a:ext cx="3689048" cy="5104190"/>
          </a:xfrm>
          <a:prstGeom prst="rect">
            <a:avLst/>
          </a:prstGeom>
        </p:spPr>
      </p:pic>
      <p:sp>
        <p:nvSpPr>
          <p:cNvPr id="3" name="Text 0">
            <a:extLst>
              <a:ext uri="{FF2B5EF4-FFF2-40B4-BE49-F238E27FC236}">
                <a16:creationId xmlns:a16="http://schemas.microsoft.com/office/drawing/2014/main" id="{438E16AD-626F-A209-24CC-97751142CF36}"/>
              </a:ext>
            </a:extLst>
          </p:cNvPr>
          <p:cNvSpPr/>
          <p:nvPr/>
        </p:nvSpPr>
        <p:spPr>
          <a:xfrm>
            <a:off x="6872515" y="2184400"/>
            <a:ext cx="27867429" cy="5080000"/>
          </a:xfrm>
          <a:prstGeom prst="rect">
            <a:avLst/>
          </a:prstGeom>
          <a:noFill/>
          <a:ln/>
        </p:spPr>
        <p:txBody>
          <a:bodyPr wrap="square" lIns="0" tIns="0" rIns="0" bIns="0" rtlCol="0" anchor="t"/>
          <a:lstStyle/>
          <a:p>
            <a:pPr algn="ctr">
              <a:lnSpc>
                <a:spcPct val="115000"/>
              </a:lnSpc>
            </a:pPr>
            <a:r>
              <a:rPr kumimoji="0" lang="en-US" sz="7200" b="1"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The 5th Edition of the Annual Conference</a:t>
            </a:r>
          </a:p>
          <a:p>
            <a:pPr marL="0" marR="0" lvl="0" indent="0" algn="ctr" defTabSz="3628759"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“Romanian agricultural and forestry research:</a:t>
            </a:r>
            <a:endParaRPr kumimoji="0" lang="ro-RO" sz="7200" b="1"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endParaRPr>
          </a:p>
          <a:p>
            <a:pPr marL="0" marR="0" lvl="0" indent="0" algn="ctr" defTabSz="3628759"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 achievements and prospectives” </a:t>
            </a:r>
            <a:endParaRPr kumimoji="0" lang="ro-RO" sz="7200" b="1"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endParaRPr>
          </a:p>
          <a:p>
            <a:pPr marL="0" marR="0" lvl="0" indent="0" algn="ctr" defTabSz="3628759"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rPr>
              <a:t>May 28, 2026</a:t>
            </a:r>
          </a:p>
        </p:txBody>
      </p:sp>
      <p:sp>
        <p:nvSpPr>
          <p:cNvPr id="5" name="Shape 2">
            <a:extLst>
              <a:ext uri="{FF2B5EF4-FFF2-40B4-BE49-F238E27FC236}">
                <a16:creationId xmlns:a16="http://schemas.microsoft.com/office/drawing/2014/main" id="{A7368F02-1610-233F-CDC9-DB1EAB2710C1}"/>
              </a:ext>
            </a:extLst>
          </p:cNvPr>
          <p:cNvSpPr/>
          <p:nvPr/>
        </p:nvSpPr>
        <p:spPr>
          <a:xfrm>
            <a:off x="228600" y="7753048"/>
            <a:ext cx="41148000" cy="0"/>
          </a:xfrm>
          <a:prstGeom prst="straightConnector1">
            <a:avLst/>
          </a:prstGeom>
          <a:noFill/>
          <a:ln w="127000">
            <a:solidFill>
              <a:srgbClr val="FF0000"/>
            </a:solidFill>
            <a:prstDash val="solid"/>
            <a:headEnd type="none"/>
            <a:tailEnd type="none"/>
          </a:ln>
        </p:spPr>
        <p:txBody>
          <a:bodyPr/>
          <a:lstStyle/>
          <a:p>
            <a:endParaRPr lang="ro-RO"/>
          </a:p>
        </p:txBody>
      </p:sp>
      <p:sp>
        <p:nvSpPr>
          <p:cNvPr id="6" name="Shape 3">
            <a:extLst>
              <a:ext uri="{FF2B5EF4-FFF2-40B4-BE49-F238E27FC236}">
                <a16:creationId xmlns:a16="http://schemas.microsoft.com/office/drawing/2014/main" id="{D90648B4-8BD5-4B5E-136E-8DE03531CB1B}"/>
              </a:ext>
            </a:extLst>
          </p:cNvPr>
          <p:cNvSpPr/>
          <p:nvPr/>
        </p:nvSpPr>
        <p:spPr>
          <a:xfrm>
            <a:off x="228600" y="7933267"/>
            <a:ext cx="41148000" cy="0"/>
          </a:xfrm>
          <a:prstGeom prst="straightConnector1">
            <a:avLst/>
          </a:prstGeom>
          <a:noFill/>
          <a:ln w="127000">
            <a:solidFill>
              <a:srgbClr val="FFFF00"/>
            </a:solidFill>
            <a:prstDash val="solid"/>
            <a:headEnd type="none"/>
            <a:tailEnd type="none"/>
          </a:ln>
        </p:spPr>
        <p:txBody>
          <a:bodyPr/>
          <a:lstStyle/>
          <a:p>
            <a:endParaRPr lang="ro-RO"/>
          </a:p>
        </p:txBody>
      </p:sp>
      <p:sp>
        <p:nvSpPr>
          <p:cNvPr id="7" name="Shape 4">
            <a:extLst>
              <a:ext uri="{FF2B5EF4-FFF2-40B4-BE49-F238E27FC236}">
                <a16:creationId xmlns:a16="http://schemas.microsoft.com/office/drawing/2014/main" id="{633BBE36-7F08-514F-979F-71C875279A3F}"/>
              </a:ext>
            </a:extLst>
          </p:cNvPr>
          <p:cNvSpPr/>
          <p:nvPr/>
        </p:nvSpPr>
        <p:spPr>
          <a:xfrm>
            <a:off x="228600" y="8036076"/>
            <a:ext cx="41148000" cy="0"/>
          </a:xfrm>
          <a:prstGeom prst="straightConnector1">
            <a:avLst/>
          </a:prstGeom>
          <a:noFill/>
          <a:ln w="127000">
            <a:solidFill>
              <a:srgbClr val="0070C0"/>
            </a:solidFill>
            <a:prstDash val="solid"/>
            <a:headEnd type="none"/>
            <a:tailEnd type="none"/>
          </a:ln>
        </p:spPr>
        <p:txBody>
          <a:bodyPr/>
          <a:lstStyle/>
          <a:p>
            <a:endParaRPr lang="ro-RO"/>
          </a:p>
        </p:txBody>
      </p:sp>
      <p:sp>
        <p:nvSpPr>
          <p:cNvPr id="8" name="Text 5">
            <a:extLst>
              <a:ext uri="{FF2B5EF4-FFF2-40B4-BE49-F238E27FC236}">
                <a16:creationId xmlns:a16="http://schemas.microsoft.com/office/drawing/2014/main" id="{9A0FADE4-4756-C87F-314F-39C16B43BE2C}"/>
              </a:ext>
            </a:extLst>
          </p:cNvPr>
          <p:cNvSpPr/>
          <p:nvPr/>
        </p:nvSpPr>
        <p:spPr>
          <a:xfrm>
            <a:off x="2406952" y="8224761"/>
            <a:ext cx="36539714" cy="1451429"/>
          </a:xfrm>
          <a:prstGeom prst="rect">
            <a:avLst/>
          </a:prstGeom>
          <a:noFill/>
          <a:ln/>
        </p:spPr>
        <p:txBody>
          <a:bodyPr wrap="none" lIns="0" tIns="0" rIns="0" bIns="0" rtlCol="0" anchor="ctr"/>
          <a:lstStyle/>
          <a:p>
            <a:pPr algn="ctr">
              <a:lnSpc>
                <a:spcPct val="100000"/>
              </a:lnSpc>
            </a:pPr>
            <a:r>
              <a:rPr lang="en-US" sz="6000" b="1" dirty="0">
                <a:latin typeface="Arial" pitchFamily="34" charset="0"/>
                <a:ea typeface="Arial" pitchFamily="34" charset="-122"/>
                <a:cs typeface="Arial" pitchFamily="34" charset="-120"/>
              </a:rPr>
              <a:t>CARBON CREDITS: OPPORTUNITIES AND CHALLENGES FOR THE AGRICULTURAL SECTOR</a:t>
            </a:r>
            <a:endParaRPr lang="en-US" sz="6000" dirty="0"/>
          </a:p>
        </p:txBody>
      </p:sp>
      <p:sp>
        <p:nvSpPr>
          <p:cNvPr id="9" name="Text 6">
            <a:extLst>
              <a:ext uri="{FF2B5EF4-FFF2-40B4-BE49-F238E27FC236}">
                <a16:creationId xmlns:a16="http://schemas.microsoft.com/office/drawing/2014/main" id="{0994D4B8-EC46-6D99-90A1-092B5891FFEE}"/>
              </a:ext>
            </a:extLst>
          </p:cNvPr>
          <p:cNvSpPr/>
          <p:nvPr/>
        </p:nvSpPr>
        <p:spPr>
          <a:xfrm>
            <a:off x="2249714" y="9676190"/>
            <a:ext cx="36007524" cy="846667"/>
          </a:xfrm>
          <a:prstGeom prst="rect">
            <a:avLst/>
          </a:prstGeom>
          <a:noFill/>
          <a:ln/>
        </p:spPr>
        <p:txBody>
          <a:bodyPr wrap="none" lIns="0" tIns="0" rIns="0" bIns="0" rtlCol="0" anchor="ctr"/>
          <a:lstStyle/>
          <a:p>
            <a:pPr algn="r">
              <a:lnSpc>
                <a:spcPct val="100000"/>
              </a:lnSpc>
            </a:pPr>
            <a:r>
              <a:rPr lang="en-US" sz="3600" b="1" dirty="0">
                <a:latin typeface="Arial" pitchFamily="34" charset="0"/>
                <a:ea typeface="Arial" pitchFamily="34" charset="-122"/>
                <a:cs typeface="Arial" pitchFamily="34" charset="-120"/>
              </a:rPr>
              <a:t>Ing.</a:t>
            </a:r>
            <a:r>
              <a:rPr lang="ro-RO" sz="3600" b="1" dirty="0">
                <a:latin typeface="Arial" pitchFamily="34" charset="0"/>
                <a:ea typeface="Arial" pitchFamily="34" charset="-122"/>
                <a:cs typeface="Arial" pitchFamily="34" charset="-120"/>
              </a:rPr>
              <a:t> drd.</a:t>
            </a:r>
            <a:r>
              <a:rPr lang="en-US" sz="3600" b="1" dirty="0">
                <a:latin typeface="Arial" pitchFamily="34" charset="0"/>
                <a:ea typeface="Arial" pitchFamily="34" charset="-122"/>
                <a:cs typeface="Arial" pitchFamily="34" charset="-120"/>
              </a:rPr>
              <a:t> ȘERBAN Claudiu | ICDM Cristian-Sibiu | Sector_vegetal@icdm.ro</a:t>
            </a:r>
            <a:endParaRPr lang="en-US" sz="3600" dirty="0"/>
          </a:p>
        </p:txBody>
      </p:sp>
      <p:sp>
        <p:nvSpPr>
          <p:cNvPr id="10" name="Shape 7">
            <a:extLst>
              <a:ext uri="{FF2B5EF4-FFF2-40B4-BE49-F238E27FC236}">
                <a16:creationId xmlns:a16="http://schemas.microsoft.com/office/drawing/2014/main" id="{A3AD3450-DAC3-71CF-C694-640C4E253B64}"/>
              </a:ext>
            </a:extLst>
          </p:cNvPr>
          <p:cNvSpPr/>
          <p:nvPr/>
        </p:nvSpPr>
        <p:spPr>
          <a:xfrm>
            <a:off x="2223562" y="10453914"/>
            <a:ext cx="36565866" cy="1269999"/>
          </a:xfrm>
          <a:prstGeom prst="rect">
            <a:avLst/>
          </a:prstGeom>
          <a:solidFill>
            <a:srgbClr val="2E7D52"/>
          </a:solidFill>
          <a:ln/>
        </p:spPr>
        <p:txBody>
          <a:bodyPr/>
          <a:lstStyle/>
          <a:p>
            <a:endParaRPr lang="ro-RO"/>
          </a:p>
        </p:txBody>
      </p:sp>
      <p:sp>
        <p:nvSpPr>
          <p:cNvPr id="11" name="Text 8">
            <a:extLst>
              <a:ext uri="{FF2B5EF4-FFF2-40B4-BE49-F238E27FC236}">
                <a16:creationId xmlns:a16="http://schemas.microsoft.com/office/drawing/2014/main" id="{CEF06131-2BAA-08E5-57E8-D5BE5FABD1BD}"/>
              </a:ext>
            </a:extLst>
          </p:cNvPr>
          <p:cNvSpPr/>
          <p:nvPr/>
        </p:nvSpPr>
        <p:spPr>
          <a:xfrm>
            <a:off x="2991152" y="10522857"/>
            <a:ext cx="35590238" cy="1028095"/>
          </a:xfrm>
          <a:prstGeom prst="rect">
            <a:avLst/>
          </a:prstGeom>
          <a:noFill/>
          <a:ln/>
        </p:spPr>
        <p:txBody>
          <a:bodyPr wrap="none" lIns="0" tIns="0" rIns="0" bIns="0" rtlCol="0" anchor="ctr"/>
          <a:lstStyle/>
          <a:p>
            <a:pPr>
              <a:lnSpc>
                <a:spcPct val="100000"/>
              </a:lnSpc>
            </a:pPr>
            <a:r>
              <a:rPr lang="en-US" sz="4400" b="1" dirty="0">
                <a:solidFill>
                  <a:srgbClr val="FFFFFF"/>
                </a:solidFill>
                <a:latin typeface="Arial" pitchFamily="34" charset="0"/>
                <a:ea typeface="Arial" pitchFamily="34" charset="-122"/>
                <a:cs typeface="Arial" pitchFamily="34" charset="-120"/>
              </a:rPr>
              <a:t>INTRODUCTION</a:t>
            </a:r>
            <a:endParaRPr lang="en-US" sz="4400" dirty="0"/>
          </a:p>
        </p:txBody>
      </p:sp>
      <p:sp>
        <p:nvSpPr>
          <p:cNvPr id="12" name="Shape 9">
            <a:extLst>
              <a:ext uri="{FF2B5EF4-FFF2-40B4-BE49-F238E27FC236}">
                <a16:creationId xmlns:a16="http://schemas.microsoft.com/office/drawing/2014/main" id="{1CC949E1-3D7A-2ACA-FB5D-461831AFC211}"/>
              </a:ext>
            </a:extLst>
          </p:cNvPr>
          <p:cNvSpPr/>
          <p:nvPr/>
        </p:nvSpPr>
        <p:spPr>
          <a:xfrm>
            <a:off x="2223562" y="11550952"/>
            <a:ext cx="36539714" cy="2518229"/>
          </a:xfrm>
          <a:prstGeom prst="rect">
            <a:avLst/>
          </a:prstGeom>
          <a:solidFill>
            <a:srgbClr val="FFFFFF"/>
          </a:solidFill>
          <a:ln w="12700">
            <a:solidFill>
              <a:srgbClr val="E0E0E0"/>
            </a:solidFill>
            <a:prstDash val="solid"/>
          </a:ln>
        </p:spPr>
        <p:txBody>
          <a:bodyPr/>
          <a:lstStyle/>
          <a:p>
            <a:endParaRPr lang="ro-RO"/>
          </a:p>
        </p:txBody>
      </p:sp>
      <p:sp>
        <p:nvSpPr>
          <p:cNvPr id="14" name="Shape 11">
            <a:extLst>
              <a:ext uri="{FF2B5EF4-FFF2-40B4-BE49-F238E27FC236}">
                <a16:creationId xmlns:a16="http://schemas.microsoft.com/office/drawing/2014/main" id="{A372618F-B6A9-E3D0-5E55-7B08A78D4F5C}"/>
              </a:ext>
            </a:extLst>
          </p:cNvPr>
          <p:cNvSpPr/>
          <p:nvPr/>
        </p:nvSpPr>
        <p:spPr>
          <a:xfrm>
            <a:off x="2223561" y="14069181"/>
            <a:ext cx="36565867" cy="1209524"/>
          </a:xfrm>
          <a:prstGeom prst="rect">
            <a:avLst/>
          </a:prstGeom>
          <a:solidFill>
            <a:srgbClr val="2E7D52"/>
          </a:solidFill>
          <a:ln/>
        </p:spPr>
        <p:txBody>
          <a:bodyPr/>
          <a:lstStyle/>
          <a:p>
            <a:endParaRPr lang="ro-RO"/>
          </a:p>
        </p:txBody>
      </p:sp>
      <p:sp>
        <p:nvSpPr>
          <p:cNvPr id="15" name="Text 12">
            <a:extLst>
              <a:ext uri="{FF2B5EF4-FFF2-40B4-BE49-F238E27FC236}">
                <a16:creationId xmlns:a16="http://schemas.microsoft.com/office/drawing/2014/main" id="{CB9BD575-8B9E-352B-4496-16D895E6BF1B}"/>
              </a:ext>
            </a:extLst>
          </p:cNvPr>
          <p:cNvSpPr/>
          <p:nvPr/>
        </p:nvSpPr>
        <p:spPr>
          <a:xfrm>
            <a:off x="2776462" y="13919202"/>
            <a:ext cx="33913838" cy="1699379"/>
          </a:xfrm>
          <a:prstGeom prst="rect">
            <a:avLst/>
          </a:prstGeom>
          <a:noFill/>
          <a:ln/>
        </p:spPr>
        <p:txBody>
          <a:bodyPr wrap="none" lIns="0" tIns="0" rIns="0" bIns="0" rtlCol="0" anchor="ctr"/>
          <a:lstStyle/>
          <a:p>
            <a:pPr>
              <a:lnSpc>
                <a:spcPct val="100000"/>
              </a:lnSpc>
            </a:pPr>
            <a:r>
              <a:rPr lang="en-US" sz="4400" b="1" dirty="0">
                <a:solidFill>
                  <a:srgbClr val="FFFFFF"/>
                </a:solidFill>
                <a:latin typeface="Arial" pitchFamily="34" charset="0"/>
                <a:ea typeface="Arial" pitchFamily="34" charset="-122"/>
                <a:cs typeface="Arial" pitchFamily="34" charset="-120"/>
              </a:rPr>
              <a:t>MATERIAL AND METHODS</a:t>
            </a:r>
            <a:endParaRPr lang="en-US" sz="4400" dirty="0"/>
          </a:p>
        </p:txBody>
      </p:sp>
      <p:sp>
        <p:nvSpPr>
          <p:cNvPr id="16" name="Shape 13">
            <a:extLst>
              <a:ext uri="{FF2B5EF4-FFF2-40B4-BE49-F238E27FC236}">
                <a16:creationId xmlns:a16="http://schemas.microsoft.com/office/drawing/2014/main" id="{E347D702-83F6-1A38-7364-5F6C7D1BE4CE}"/>
              </a:ext>
            </a:extLst>
          </p:cNvPr>
          <p:cNvSpPr/>
          <p:nvPr/>
        </p:nvSpPr>
        <p:spPr>
          <a:xfrm>
            <a:off x="2223562" y="15278705"/>
            <a:ext cx="36565866" cy="6539895"/>
          </a:xfrm>
          <a:prstGeom prst="rect">
            <a:avLst/>
          </a:prstGeom>
          <a:solidFill>
            <a:srgbClr val="FFFFFF"/>
          </a:solidFill>
          <a:ln w="12700">
            <a:solidFill>
              <a:srgbClr val="E0E0E0"/>
            </a:solidFill>
            <a:prstDash val="solid"/>
          </a:ln>
        </p:spPr>
        <p:txBody>
          <a:bodyPr/>
          <a:lstStyle/>
          <a:p>
            <a:endParaRPr lang="ro-RO" u="sng" dirty="0"/>
          </a:p>
        </p:txBody>
      </p:sp>
      <p:sp>
        <p:nvSpPr>
          <p:cNvPr id="17" name="Text 14">
            <a:extLst>
              <a:ext uri="{FF2B5EF4-FFF2-40B4-BE49-F238E27FC236}">
                <a16:creationId xmlns:a16="http://schemas.microsoft.com/office/drawing/2014/main" id="{DAFDB4DF-8715-60B3-B2D7-27D676DD4D7B}"/>
              </a:ext>
            </a:extLst>
          </p:cNvPr>
          <p:cNvSpPr/>
          <p:nvPr/>
        </p:nvSpPr>
        <p:spPr>
          <a:xfrm>
            <a:off x="2638576" y="15479486"/>
            <a:ext cx="6997095" cy="816430"/>
          </a:xfrm>
          <a:prstGeom prst="rect">
            <a:avLst/>
          </a:prstGeom>
          <a:noFill/>
          <a:ln/>
        </p:spPr>
        <p:txBody>
          <a:bodyPr wrap="none" lIns="0" tIns="0" rIns="0" bIns="0" rtlCol="0" anchor="ctr"/>
          <a:lstStyle/>
          <a:p>
            <a:pPr>
              <a:lnSpc>
                <a:spcPct val="100000"/>
              </a:lnSpc>
            </a:pPr>
            <a:r>
              <a:rPr lang="en-US" sz="3200" b="1" u="sng" dirty="0">
                <a:solidFill>
                  <a:srgbClr val="2E7D52"/>
                </a:solidFill>
                <a:latin typeface="Arial" pitchFamily="34" charset="0"/>
                <a:ea typeface="Arial" pitchFamily="34" charset="-122"/>
                <a:cs typeface="Arial" pitchFamily="34" charset="-120"/>
              </a:rPr>
              <a:t>EU LEGISLATIVE FRAMEWORK</a:t>
            </a:r>
            <a:endParaRPr lang="en-US" sz="3200" u="sng" dirty="0"/>
          </a:p>
        </p:txBody>
      </p:sp>
      <p:sp>
        <p:nvSpPr>
          <p:cNvPr id="18" name="Text 15">
            <a:extLst>
              <a:ext uri="{FF2B5EF4-FFF2-40B4-BE49-F238E27FC236}">
                <a16:creationId xmlns:a16="http://schemas.microsoft.com/office/drawing/2014/main" id="{4B5A1A5E-8D90-AF82-BA2F-21B95DBB886E}"/>
              </a:ext>
            </a:extLst>
          </p:cNvPr>
          <p:cNvSpPr/>
          <p:nvPr/>
        </p:nvSpPr>
        <p:spPr>
          <a:xfrm>
            <a:off x="2638576" y="16461619"/>
            <a:ext cx="6427409" cy="5763382"/>
          </a:xfrm>
          <a:prstGeom prst="rect">
            <a:avLst/>
          </a:prstGeom>
          <a:noFill/>
          <a:ln/>
        </p:spPr>
        <p:txBody>
          <a:bodyPr wrap="square" lIns="0" tIns="0" rIns="0" bIns="0" rtlCol="0" anchor="t"/>
          <a:lstStyle/>
          <a:p>
            <a:pPr>
              <a:lnSpc>
                <a:spcPct val="130000"/>
              </a:lnSpc>
            </a:pPr>
            <a:r>
              <a:rPr lang="en-US" sz="3200" b="1" dirty="0">
                <a:solidFill>
                  <a:srgbClr val="000000"/>
                </a:solidFill>
                <a:latin typeface="Arial" pitchFamily="34" charset="0"/>
                <a:ea typeface="Arial" pitchFamily="34" charset="-122"/>
                <a:cs typeface="Arial" pitchFamily="34" charset="-120"/>
              </a:rPr>
              <a:t>Regulation (EU) 2024/3012 - </a:t>
            </a:r>
            <a:r>
              <a:rPr lang="en-US" sz="3200" dirty="0">
                <a:solidFill>
                  <a:srgbClr val="000000"/>
                </a:solidFill>
                <a:latin typeface="Arial" pitchFamily="34" charset="0"/>
                <a:ea typeface="Arial" pitchFamily="34" charset="-122"/>
                <a:cs typeface="Arial" pitchFamily="34" charset="-120"/>
              </a:rPr>
              <a:t>certification framework for permanent carbon removals and carbon farming.
</a:t>
            </a:r>
            <a:r>
              <a:rPr lang="en-US" sz="3200" b="1" dirty="0">
                <a:solidFill>
                  <a:srgbClr val="BC6C25"/>
                </a:solidFill>
                <a:latin typeface="Arial" pitchFamily="34" charset="0"/>
                <a:ea typeface="Arial" pitchFamily="34" charset="-122"/>
                <a:cs typeface="Arial" pitchFamily="34" charset="-120"/>
              </a:rPr>
              <a:t>2024</a:t>
            </a:r>
            <a:r>
              <a:rPr lang="en-US" sz="3200" dirty="0">
                <a:solidFill>
                  <a:srgbClr val="000000"/>
                </a:solidFill>
                <a:latin typeface="Arial" pitchFamily="34" charset="0"/>
                <a:ea typeface="Arial" pitchFamily="34" charset="-122"/>
                <a:cs typeface="Arial" pitchFamily="34" charset="-120"/>
              </a:rPr>
              <a:t> CRCF Entry  
</a:t>
            </a:r>
            <a:r>
              <a:rPr lang="en-US" sz="3200" b="1" dirty="0">
                <a:solidFill>
                  <a:srgbClr val="BC6C25"/>
                </a:solidFill>
                <a:latin typeface="Arial" pitchFamily="34" charset="0"/>
                <a:ea typeface="Arial" pitchFamily="34" charset="-122"/>
                <a:cs typeface="Arial" pitchFamily="34" charset="-120"/>
              </a:rPr>
              <a:t>2025</a:t>
            </a:r>
            <a:r>
              <a:rPr lang="en-US" sz="3200" b="1" dirty="0">
                <a:solidFill>
                  <a:srgbClr val="000000"/>
                </a:solidFill>
                <a:latin typeface="Arial" pitchFamily="34" charset="0"/>
                <a:ea typeface="Arial" pitchFamily="34" charset="-122"/>
                <a:cs typeface="Arial" pitchFamily="34" charset="-120"/>
              </a:rPr>
              <a:t> </a:t>
            </a:r>
            <a:r>
              <a:rPr lang="en-US" sz="3200" dirty="0">
                <a:solidFill>
                  <a:srgbClr val="000000"/>
                </a:solidFill>
                <a:latin typeface="Arial" pitchFamily="34" charset="0"/>
                <a:ea typeface="Arial" pitchFamily="34" charset="-122"/>
                <a:cs typeface="Arial" pitchFamily="34" charset="-120"/>
              </a:rPr>
              <a:t>Certification Rules  
</a:t>
            </a:r>
            <a:r>
              <a:rPr lang="en-US" sz="3200" b="1" dirty="0">
                <a:solidFill>
                  <a:srgbClr val="BC6C25"/>
                </a:solidFill>
                <a:latin typeface="Arial" pitchFamily="34" charset="0"/>
                <a:ea typeface="Arial" pitchFamily="34" charset="-122"/>
                <a:cs typeface="Arial" pitchFamily="34" charset="-120"/>
              </a:rPr>
              <a:t>2026</a:t>
            </a:r>
            <a:r>
              <a:rPr lang="en-US" sz="3200" dirty="0">
                <a:solidFill>
                  <a:srgbClr val="000000"/>
                </a:solidFill>
                <a:latin typeface="Arial" pitchFamily="34" charset="0"/>
                <a:ea typeface="Arial" pitchFamily="34" charset="-122"/>
                <a:cs typeface="Arial" pitchFamily="34" charset="-120"/>
              </a:rPr>
              <a:t> Farming Methodologies</a:t>
            </a:r>
            <a:endParaRPr lang="en-US" sz="3200" dirty="0"/>
          </a:p>
        </p:txBody>
      </p:sp>
      <p:sp>
        <p:nvSpPr>
          <p:cNvPr id="19" name="Text 16">
            <a:extLst>
              <a:ext uri="{FF2B5EF4-FFF2-40B4-BE49-F238E27FC236}">
                <a16:creationId xmlns:a16="http://schemas.microsoft.com/office/drawing/2014/main" id="{2CE49D43-7DFD-E30B-F8D3-1996E1930B7C}"/>
              </a:ext>
            </a:extLst>
          </p:cNvPr>
          <p:cNvSpPr/>
          <p:nvPr/>
        </p:nvSpPr>
        <p:spPr>
          <a:xfrm>
            <a:off x="14488884" y="26853089"/>
            <a:ext cx="11772295" cy="649821"/>
          </a:xfrm>
          <a:prstGeom prst="rect">
            <a:avLst/>
          </a:prstGeom>
          <a:noFill/>
          <a:ln/>
        </p:spPr>
        <p:txBody>
          <a:bodyPr wrap="none" lIns="0" tIns="0" rIns="0" bIns="0" rtlCol="0" anchor="ctr"/>
          <a:lstStyle/>
          <a:p>
            <a:pPr>
              <a:lnSpc>
                <a:spcPct val="100000"/>
              </a:lnSpc>
            </a:pPr>
            <a:r>
              <a:rPr lang="en-US" sz="3200" b="1" dirty="0">
                <a:latin typeface="Arial" pitchFamily="34" charset="0"/>
                <a:ea typeface="Arial" pitchFamily="34" charset="-122"/>
                <a:cs typeface="Arial" pitchFamily="34" charset="-120"/>
              </a:rPr>
              <a:t>CERTIFICATES FOR BIODIVERSITY</a:t>
            </a:r>
            <a:endParaRPr lang="en-US" sz="1100" dirty="0"/>
          </a:p>
        </p:txBody>
      </p:sp>
      <p:sp>
        <p:nvSpPr>
          <p:cNvPr id="23" name="Shape 20">
            <a:extLst>
              <a:ext uri="{FF2B5EF4-FFF2-40B4-BE49-F238E27FC236}">
                <a16:creationId xmlns:a16="http://schemas.microsoft.com/office/drawing/2014/main" id="{01D5E921-61C5-9E46-D08D-0194BCD01723}"/>
              </a:ext>
            </a:extLst>
          </p:cNvPr>
          <p:cNvSpPr/>
          <p:nvPr/>
        </p:nvSpPr>
        <p:spPr>
          <a:xfrm>
            <a:off x="2223563" y="21818600"/>
            <a:ext cx="36565866" cy="1045027"/>
          </a:xfrm>
          <a:prstGeom prst="rect">
            <a:avLst/>
          </a:prstGeom>
          <a:solidFill>
            <a:srgbClr val="2E7D52"/>
          </a:solidFill>
          <a:ln/>
        </p:spPr>
        <p:txBody>
          <a:bodyPr/>
          <a:lstStyle/>
          <a:p>
            <a:endParaRPr lang="ro-RO"/>
          </a:p>
        </p:txBody>
      </p:sp>
      <p:sp>
        <p:nvSpPr>
          <p:cNvPr id="24" name="Text 21">
            <a:extLst>
              <a:ext uri="{FF2B5EF4-FFF2-40B4-BE49-F238E27FC236}">
                <a16:creationId xmlns:a16="http://schemas.microsoft.com/office/drawing/2014/main" id="{55602CF2-88EC-F2E7-9E1B-90F32977BD61}"/>
              </a:ext>
            </a:extLst>
          </p:cNvPr>
          <p:cNvSpPr/>
          <p:nvPr/>
        </p:nvSpPr>
        <p:spPr>
          <a:xfrm>
            <a:off x="2991152" y="22045988"/>
            <a:ext cx="36225238" cy="786190"/>
          </a:xfrm>
          <a:prstGeom prst="rect">
            <a:avLst/>
          </a:prstGeom>
          <a:noFill/>
          <a:ln/>
        </p:spPr>
        <p:txBody>
          <a:bodyPr wrap="none" lIns="0" tIns="0" rIns="0" bIns="0" rtlCol="0" anchor="ctr"/>
          <a:lstStyle/>
          <a:p>
            <a:pPr>
              <a:lnSpc>
                <a:spcPct val="100000"/>
              </a:lnSpc>
            </a:pPr>
            <a:r>
              <a:rPr lang="en-US" sz="4400" b="1" dirty="0">
                <a:solidFill>
                  <a:srgbClr val="FFFFFF"/>
                </a:solidFill>
                <a:latin typeface="Arial" pitchFamily="34" charset="0"/>
                <a:ea typeface="Arial" pitchFamily="34" charset="-122"/>
                <a:cs typeface="Arial" pitchFamily="34" charset="-120"/>
              </a:rPr>
              <a:t>RESULTS AND DISCUSSIONS</a:t>
            </a:r>
            <a:endParaRPr lang="en-US" sz="4400" dirty="0"/>
          </a:p>
        </p:txBody>
      </p:sp>
      <p:sp>
        <p:nvSpPr>
          <p:cNvPr id="27" name="Text 24">
            <a:extLst>
              <a:ext uri="{FF2B5EF4-FFF2-40B4-BE49-F238E27FC236}">
                <a16:creationId xmlns:a16="http://schemas.microsoft.com/office/drawing/2014/main" id="{24E55D60-F7DE-33CC-6DE5-0DB9F8995D3E}"/>
              </a:ext>
            </a:extLst>
          </p:cNvPr>
          <p:cNvSpPr/>
          <p:nvPr/>
        </p:nvSpPr>
        <p:spPr>
          <a:xfrm>
            <a:off x="10603895" y="16722875"/>
            <a:ext cx="7305524" cy="3001228"/>
          </a:xfrm>
          <a:prstGeom prst="rect">
            <a:avLst/>
          </a:prstGeom>
          <a:noFill/>
          <a:ln/>
        </p:spPr>
        <p:txBody>
          <a:bodyPr wrap="square" lIns="0" tIns="0" rIns="0" bIns="0" rtlCol="0" anchor="t"/>
          <a:lstStyle/>
          <a:p>
            <a:pPr>
              <a:lnSpc>
                <a:spcPct val="130000"/>
              </a:lnSpc>
              <a:spcBef>
                <a:spcPts val="600"/>
              </a:spcBef>
            </a:pPr>
            <a:r>
              <a:rPr lang="en-US" sz="3200" b="1" dirty="0">
                <a:latin typeface="Arial" panose="020B0604020202020204" pitchFamily="34" charset="0"/>
                <a:ea typeface="Arial" pitchFamily="34" charset="-122"/>
                <a:cs typeface="Arial" panose="020B0604020202020204" pitchFamily="34" charset="0"/>
              </a:rPr>
              <a:t>Arable land: &gt;</a:t>
            </a:r>
            <a:r>
              <a:rPr lang="en-US" sz="3200" dirty="0">
                <a:latin typeface="Arial" panose="020B0604020202020204" pitchFamily="34" charset="0"/>
                <a:ea typeface="Arial" pitchFamily="34" charset="-122"/>
                <a:cs typeface="Arial" panose="020B0604020202020204" pitchFamily="34" charset="0"/>
              </a:rPr>
              <a:t>8 mil. ha</a:t>
            </a:r>
            <a:r>
              <a:rPr lang="en-US" sz="3200" b="1" dirty="0">
                <a:latin typeface="Arial" panose="020B0604020202020204" pitchFamily="34" charset="0"/>
                <a:ea typeface="Arial" pitchFamily="34" charset="-122"/>
                <a:cs typeface="Arial" panose="020B0604020202020204" pitchFamily="34" charset="0"/>
              </a:rPr>
              <a:t>
Pastures / meadows:&gt;</a:t>
            </a:r>
            <a:r>
              <a:rPr lang="en-US" sz="3200" dirty="0">
                <a:latin typeface="Arial" panose="020B0604020202020204" pitchFamily="34" charset="0"/>
                <a:ea typeface="Arial" pitchFamily="34" charset="-122"/>
                <a:cs typeface="Arial" panose="020B0604020202020204" pitchFamily="34" charset="0"/>
              </a:rPr>
              <a:t>4 mil. ha</a:t>
            </a:r>
            <a:r>
              <a:rPr lang="en-US" sz="3200" b="1" dirty="0">
                <a:latin typeface="Arial" panose="020B0604020202020204" pitchFamily="34" charset="0"/>
                <a:ea typeface="Arial" pitchFamily="34" charset="-122"/>
                <a:cs typeface="Arial" panose="020B0604020202020204" pitchFamily="34" charset="0"/>
              </a:rPr>
              <a:t>
Permanent crops: ~ </a:t>
            </a:r>
            <a:r>
              <a:rPr lang="en-US" sz="3200" dirty="0">
                <a:latin typeface="Arial" panose="020B0604020202020204" pitchFamily="34" charset="0"/>
                <a:ea typeface="Arial" pitchFamily="34" charset="-122"/>
                <a:cs typeface="Arial" panose="020B0604020202020204" pitchFamily="34" charset="0"/>
              </a:rPr>
              <a:t>0,30 mil. ha</a:t>
            </a:r>
            <a:r>
              <a:rPr lang="en-US" sz="3200" b="1" dirty="0">
                <a:latin typeface="Arial" panose="020B0604020202020204" pitchFamily="34" charset="0"/>
                <a:ea typeface="Arial" pitchFamily="34" charset="-122"/>
                <a:cs typeface="Arial" panose="020B0604020202020204" pitchFamily="34" charset="0"/>
              </a:rPr>
              <a:t>
Gardens: ~ </a:t>
            </a:r>
            <a:r>
              <a:rPr lang="en-US" sz="3200" dirty="0">
                <a:latin typeface="Arial" panose="020B0604020202020204" pitchFamily="34" charset="0"/>
                <a:ea typeface="Arial" pitchFamily="34" charset="-122"/>
                <a:cs typeface="Arial" panose="020B0604020202020204" pitchFamily="34" charset="0"/>
              </a:rPr>
              <a:t>0,18 mil. ha</a:t>
            </a:r>
            <a:endParaRPr lang="en-US" sz="3200" dirty="0">
              <a:latin typeface="Arial" panose="020B0604020202020204" pitchFamily="34" charset="0"/>
              <a:cs typeface="Arial" panose="020B0604020202020204" pitchFamily="34" charset="0"/>
            </a:endParaRPr>
          </a:p>
        </p:txBody>
      </p:sp>
      <p:sp>
        <p:nvSpPr>
          <p:cNvPr id="29" name="Text 25">
            <a:extLst>
              <a:ext uri="{FF2B5EF4-FFF2-40B4-BE49-F238E27FC236}">
                <a16:creationId xmlns:a16="http://schemas.microsoft.com/office/drawing/2014/main" id="{D717C743-9E56-BAA9-08B9-FD3EF3B9C71C}"/>
              </a:ext>
            </a:extLst>
          </p:cNvPr>
          <p:cNvSpPr/>
          <p:nvPr/>
        </p:nvSpPr>
        <p:spPr>
          <a:xfrm>
            <a:off x="9065985" y="23152708"/>
            <a:ext cx="9551610" cy="665238"/>
          </a:xfrm>
          <a:prstGeom prst="rect">
            <a:avLst/>
          </a:prstGeom>
          <a:noFill/>
          <a:ln/>
        </p:spPr>
        <p:txBody>
          <a:bodyPr wrap="none" lIns="0" tIns="0" rIns="0" bIns="0" rtlCol="0" anchor="ctr"/>
          <a:lstStyle/>
          <a:p>
            <a:pPr>
              <a:lnSpc>
                <a:spcPct val="100000"/>
              </a:lnSpc>
            </a:pPr>
            <a:r>
              <a:rPr lang="en-US" sz="3200" b="1" u="sng" dirty="0">
                <a:solidFill>
                  <a:srgbClr val="2E7D52"/>
                </a:solidFill>
                <a:latin typeface="Arial" pitchFamily="34" charset="0"/>
                <a:ea typeface="Arial" pitchFamily="34" charset="-122"/>
                <a:cs typeface="Arial" pitchFamily="34" charset="-120"/>
              </a:rPr>
              <a:t>CERTIFICATE OFFER IN ROMANIA</a:t>
            </a:r>
            <a:endParaRPr lang="en-US" sz="1100" u="sng" dirty="0"/>
          </a:p>
        </p:txBody>
      </p:sp>
      <p:sp>
        <p:nvSpPr>
          <p:cNvPr id="30" name="Text 26">
            <a:extLst>
              <a:ext uri="{FF2B5EF4-FFF2-40B4-BE49-F238E27FC236}">
                <a16:creationId xmlns:a16="http://schemas.microsoft.com/office/drawing/2014/main" id="{33D75FEC-9A2F-4574-27A2-8BC8FDCD7428}"/>
              </a:ext>
            </a:extLst>
          </p:cNvPr>
          <p:cNvSpPr/>
          <p:nvPr/>
        </p:nvSpPr>
        <p:spPr>
          <a:xfrm>
            <a:off x="3041952" y="27606448"/>
            <a:ext cx="10805281" cy="2062854"/>
          </a:xfrm>
          <a:prstGeom prst="rect">
            <a:avLst/>
          </a:prstGeom>
          <a:noFill/>
          <a:ln/>
        </p:spPr>
        <p:txBody>
          <a:bodyPr wrap="none" lIns="0" tIns="0" rIns="0" bIns="0" rtlCol="0" anchor="ctr"/>
          <a:lstStyle/>
          <a:p>
            <a:pPr>
              <a:lnSpc>
                <a:spcPct val="130000"/>
              </a:lnSpc>
            </a:pPr>
            <a:r>
              <a:rPr lang="ro-RO" sz="3200" b="1" dirty="0">
                <a:solidFill>
                  <a:srgbClr val="000000"/>
                </a:solidFill>
                <a:latin typeface="Arial" pitchFamily="34" charset="0"/>
                <a:ea typeface="Arial" pitchFamily="34" charset="-122"/>
                <a:cs typeface="Arial" pitchFamily="34" charset="-120"/>
              </a:rPr>
              <a:t>Emitent </a:t>
            </a:r>
            <a:r>
              <a:rPr lang="en-US" sz="3200" b="1" dirty="0">
                <a:solidFill>
                  <a:srgbClr val="000000"/>
                </a:solidFill>
                <a:latin typeface="Arial" pitchFamily="34" charset="0"/>
                <a:ea typeface="Arial" pitchFamily="34" charset="-122"/>
                <a:cs typeface="Arial" pitchFamily="34" charset="-120"/>
              </a:rPr>
              <a:t>:</a:t>
            </a:r>
            <a:r>
              <a:rPr lang="en-US" sz="3200" dirty="0">
                <a:solidFill>
                  <a:srgbClr val="000000"/>
                </a:solidFill>
                <a:latin typeface="Arial" pitchFamily="34" charset="0"/>
                <a:ea typeface="Arial" pitchFamily="34" charset="-122"/>
                <a:cs typeface="Arial" pitchFamily="34" charset="-120"/>
              </a:rPr>
              <a:t> Agreena, eAgronom</a:t>
            </a:r>
            <a:r>
              <a:rPr lang="ro-RO" sz="3200" dirty="0">
                <a:solidFill>
                  <a:srgbClr val="000000"/>
                </a:solidFill>
                <a:latin typeface="Arial" pitchFamily="34" charset="0"/>
                <a:ea typeface="Arial" pitchFamily="34" charset="-122"/>
                <a:cs typeface="Arial" pitchFamily="34" charset="-120"/>
              </a:rPr>
              <a:t>, etc.</a:t>
            </a:r>
            <a:r>
              <a:rPr lang="en-US" sz="3200" dirty="0">
                <a:solidFill>
                  <a:srgbClr val="000000"/>
                </a:solidFill>
                <a:latin typeface="Arial" pitchFamily="34" charset="0"/>
                <a:ea typeface="Arial" pitchFamily="34" charset="-122"/>
                <a:cs typeface="Arial" pitchFamily="34" charset="-120"/>
              </a:rPr>
              <a:t> </a:t>
            </a:r>
            <a:endParaRPr lang="ro-RO" sz="3200" dirty="0">
              <a:solidFill>
                <a:srgbClr val="000000"/>
              </a:solidFill>
              <a:latin typeface="Arial" pitchFamily="34" charset="0"/>
              <a:ea typeface="Arial" pitchFamily="34" charset="-122"/>
              <a:cs typeface="Arial" pitchFamily="34" charset="-120"/>
            </a:endParaRPr>
          </a:p>
          <a:p>
            <a:pPr>
              <a:lnSpc>
                <a:spcPct val="130000"/>
              </a:lnSpc>
            </a:pPr>
            <a:r>
              <a:rPr lang="en-US" sz="3200" dirty="0">
                <a:solidFill>
                  <a:srgbClr val="000000"/>
                </a:solidFill>
                <a:latin typeface="Arial" pitchFamily="34" charset="0"/>
                <a:ea typeface="Arial" pitchFamily="34" charset="-122"/>
                <a:cs typeface="Arial" pitchFamily="34" charset="-120"/>
              </a:rPr>
              <a:t>Standard</a:t>
            </a:r>
            <a:r>
              <a:rPr lang="en-US" sz="3200" b="1" dirty="0">
                <a:solidFill>
                  <a:srgbClr val="000000"/>
                </a:solidFill>
                <a:latin typeface="Arial" pitchFamily="34" charset="0"/>
                <a:ea typeface="Arial" pitchFamily="34" charset="-122"/>
                <a:cs typeface="Arial" pitchFamily="34" charset="-120"/>
              </a:rPr>
              <a:t>:</a:t>
            </a:r>
            <a:r>
              <a:rPr lang="en-US" sz="3200" dirty="0">
                <a:solidFill>
                  <a:srgbClr val="000000"/>
                </a:solidFill>
                <a:latin typeface="Arial" pitchFamily="34" charset="0"/>
                <a:ea typeface="Arial" pitchFamily="34" charset="-122"/>
                <a:cs typeface="Arial" pitchFamily="34" charset="-120"/>
              </a:rPr>
              <a:t> Verra VCS</a:t>
            </a:r>
            <a:endParaRPr lang="ro-RO" sz="3200" dirty="0">
              <a:solidFill>
                <a:srgbClr val="000000"/>
              </a:solidFill>
              <a:latin typeface="Arial" pitchFamily="34" charset="0"/>
              <a:ea typeface="Arial" pitchFamily="34" charset="-122"/>
              <a:cs typeface="Arial" pitchFamily="34" charset="-120"/>
            </a:endParaRPr>
          </a:p>
          <a:p>
            <a:pPr marL="0" marR="0" lvl="0" indent="0" algn="l" defTabSz="914400" rtl="0" eaLnBrk="1" fontAlgn="auto" latinLnBrk="0" hangingPunct="1">
              <a:lnSpc>
                <a:spcPct val="130000"/>
              </a:lnSpc>
              <a:spcBef>
                <a:spcPts val="0"/>
              </a:spcBef>
              <a:spcAft>
                <a:spcPts val="0"/>
              </a:spcAft>
              <a:buClrTx/>
              <a:buSzTx/>
              <a:buFontTx/>
              <a:buNone/>
              <a:tabLst/>
              <a:defRPr/>
            </a:pPr>
            <a:r>
              <a:rPr kumimoji="0" lang="en-US" sz="3200" b="0" i="0" u="none" strike="noStrike" kern="1200" cap="none" spc="0" normalizeH="0" baseline="0" noProof="0" dirty="0">
                <a:ln>
                  <a:noFill/>
                </a:ln>
                <a:solidFill>
                  <a:srgbClr val="000000"/>
                </a:solidFill>
                <a:effectLst/>
                <a:uLnTx/>
                <a:uFillTx/>
                <a:latin typeface="Arial" panose="020B0604020202020204" pitchFamily="34" charset="0"/>
                <a:ea typeface="Arial" pitchFamily="34" charset="-122"/>
                <a:cs typeface="Arial" panose="020B0604020202020204" pitchFamily="34" charset="0"/>
              </a:rPr>
              <a:t>Benefits: socioeconomic</a:t>
            </a:r>
            <a:r>
              <a:rPr kumimoji="0" lang="ro-RO" sz="3200" b="0" i="0" u="none" strike="noStrike" kern="1200" cap="none" spc="0" normalizeH="0" baseline="0" noProof="0" dirty="0">
                <a:ln>
                  <a:noFill/>
                </a:ln>
                <a:solidFill>
                  <a:srgbClr val="000000"/>
                </a:solidFill>
                <a:effectLst/>
                <a:uLnTx/>
                <a:uFillTx/>
                <a:latin typeface="Arial" panose="020B0604020202020204" pitchFamily="34" charset="0"/>
                <a:ea typeface="Arial" pitchFamily="34" charset="-122"/>
                <a:cs typeface="Arial" panose="020B0604020202020204" pitchFamily="34" charset="0"/>
              </a:rPr>
              <a:t>al</a:t>
            </a:r>
            <a:r>
              <a:rPr kumimoji="0" lang="en-US" sz="3200" b="0" i="0" u="none" strike="noStrike" kern="1200" cap="none" spc="0" normalizeH="0" baseline="0" noProof="0" dirty="0">
                <a:ln>
                  <a:noFill/>
                </a:ln>
                <a:solidFill>
                  <a:srgbClr val="000000"/>
                </a:solidFill>
                <a:effectLst/>
                <a:uLnTx/>
                <a:uFillTx/>
                <a:latin typeface="Arial" panose="020B0604020202020204" pitchFamily="34" charset="0"/>
                <a:ea typeface="Arial" pitchFamily="34" charset="-122"/>
                <a:cs typeface="Arial" panose="020B0604020202020204" pitchFamily="34" charset="0"/>
              </a:rPr>
              <a:t>, climat</a:t>
            </a:r>
            <a:r>
              <a:rPr kumimoji="0" lang="ro-RO" sz="3200" b="0" i="0" u="none" strike="noStrike" kern="1200" cap="none" spc="0" normalizeH="0" baseline="0" noProof="0" dirty="0">
                <a:ln>
                  <a:noFill/>
                </a:ln>
                <a:solidFill>
                  <a:srgbClr val="000000"/>
                </a:solidFill>
                <a:effectLst/>
                <a:uLnTx/>
                <a:uFillTx/>
                <a:latin typeface="Arial" panose="020B0604020202020204" pitchFamily="34" charset="0"/>
                <a:ea typeface="Arial" pitchFamily="34" charset="-122"/>
                <a:cs typeface="Arial" panose="020B0604020202020204" pitchFamily="34" charset="0"/>
              </a:rPr>
              <a:t>e</a:t>
            </a:r>
            <a:r>
              <a:rPr kumimoji="0" lang="en-US" sz="3200" b="0" i="0" u="none" strike="noStrike" kern="1200" cap="none" spc="0" normalizeH="0" baseline="0" noProof="0" dirty="0">
                <a:ln>
                  <a:noFill/>
                </a:ln>
                <a:solidFill>
                  <a:srgbClr val="000000"/>
                </a:solidFill>
                <a:effectLst/>
                <a:uLnTx/>
                <a:uFillTx/>
                <a:latin typeface="Arial" panose="020B0604020202020204" pitchFamily="34" charset="0"/>
                <a:ea typeface="Arial" pitchFamily="34" charset="-122"/>
                <a:cs typeface="Arial" panose="020B0604020202020204" pitchFamily="34" charset="0"/>
              </a:rPr>
              <a:t>, biodiversit</a:t>
            </a:r>
            <a:r>
              <a:rPr kumimoji="0" lang="ro-RO" sz="3200" b="0" i="0" u="none" strike="noStrike" kern="1200" cap="none" spc="0" normalizeH="0" baseline="0" noProof="0" dirty="0">
                <a:ln>
                  <a:noFill/>
                </a:ln>
                <a:solidFill>
                  <a:srgbClr val="000000"/>
                </a:solidFill>
                <a:effectLst/>
                <a:uLnTx/>
                <a:uFillTx/>
                <a:latin typeface="Arial" panose="020B0604020202020204" pitchFamily="34" charset="0"/>
                <a:ea typeface="Arial" pitchFamily="34" charset="-122"/>
                <a:cs typeface="Arial" panose="020B0604020202020204" pitchFamily="34" charset="0"/>
              </a:rPr>
              <a:t>y</a:t>
            </a:r>
            <a:endParaRPr lang="ro-RO" sz="3200" dirty="0">
              <a:solidFill>
                <a:srgbClr val="000000"/>
              </a:solidFill>
              <a:latin typeface="Arial" pitchFamily="34" charset="0"/>
              <a:ea typeface="Arial" pitchFamily="34" charset="-122"/>
              <a:cs typeface="Arial" pitchFamily="34" charset="-120"/>
            </a:endParaRPr>
          </a:p>
          <a:p>
            <a:pPr>
              <a:lnSpc>
                <a:spcPct val="130000"/>
              </a:lnSpc>
            </a:pPr>
            <a:endParaRPr lang="en-US" sz="3200" dirty="0"/>
          </a:p>
        </p:txBody>
      </p:sp>
      <p:graphicFrame>
        <p:nvGraphicFramePr>
          <p:cNvPr id="31" name="Table 0">
            <a:extLst>
              <a:ext uri="{FF2B5EF4-FFF2-40B4-BE49-F238E27FC236}">
                <a16:creationId xmlns:a16="http://schemas.microsoft.com/office/drawing/2014/main" id="{E1B3013B-AA6F-5F4B-0041-9F7C4EDE797B}"/>
              </a:ext>
            </a:extLst>
          </p:cNvPr>
          <p:cNvGraphicFramePr>
            <a:graphicFrameLocks noGrp="1"/>
          </p:cNvGraphicFramePr>
          <p:nvPr>
            <p:extLst>
              <p:ext uri="{D42A27DB-BD31-4B8C-83A1-F6EECF244321}">
                <p14:modId xmlns:p14="http://schemas.microsoft.com/office/powerpoint/2010/main" val="838250889"/>
              </p:ext>
            </p:extLst>
          </p:nvPr>
        </p:nvGraphicFramePr>
        <p:xfrm>
          <a:off x="2781905" y="29652378"/>
          <a:ext cx="10270672" cy="5161346"/>
        </p:xfrm>
        <a:graphic>
          <a:graphicData uri="http://schemas.openxmlformats.org/drawingml/2006/table">
            <a:tbl>
              <a:tblPr/>
              <a:tblGrid>
                <a:gridCol w="5135336">
                  <a:extLst>
                    <a:ext uri="{9D8B030D-6E8A-4147-A177-3AD203B41FA5}">
                      <a16:colId xmlns:a16="http://schemas.microsoft.com/office/drawing/2014/main" val="20000"/>
                    </a:ext>
                  </a:extLst>
                </a:gridCol>
                <a:gridCol w="5135336">
                  <a:extLst>
                    <a:ext uri="{9D8B030D-6E8A-4147-A177-3AD203B41FA5}">
                      <a16:colId xmlns:a16="http://schemas.microsoft.com/office/drawing/2014/main" val="20001"/>
                    </a:ext>
                  </a:extLst>
                </a:gridCol>
              </a:tblGrid>
              <a:tr h="574524">
                <a:tc>
                  <a:txBody>
                    <a:bodyPr/>
                    <a:lstStyle/>
                    <a:p>
                      <a:pPr algn="l"/>
                      <a:r>
                        <a:rPr lang="en-US" sz="3200" b="1" u="none" dirty="0">
                          <a:solidFill>
                            <a:srgbClr val="FFFFFF"/>
                          </a:solidFill>
                          <a:latin typeface="Arial" pitchFamily="34" charset="0"/>
                          <a:ea typeface="Arial" pitchFamily="34" charset="-122"/>
                          <a:cs typeface="Arial" pitchFamily="34" charset="-120"/>
                        </a:rPr>
                        <a:t>Condiție</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1B5E3B"/>
                    </a:solidFill>
                  </a:tcPr>
                </a:tc>
                <a:tc>
                  <a:txBody>
                    <a:bodyPr/>
                    <a:lstStyle/>
                    <a:p>
                      <a:pPr algn="l"/>
                      <a:r>
                        <a:rPr lang="en-US" sz="3200" b="1" u="none" dirty="0">
                          <a:solidFill>
                            <a:srgbClr val="FFFFFF"/>
                          </a:solidFill>
                          <a:latin typeface="Arial" pitchFamily="34" charset="0"/>
                          <a:ea typeface="Arial" pitchFamily="34" charset="-122"/>
                          <a:cs typeface="Arial" pitchFamily="34" charset="-120"/>
                        </a:rPr>
                        <a:t>Valoare</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1B5E3B"/>
                    </a:solidFill>
                  </a:tcPr>
                </a:tc>
                <a:extLst>
                  <a:ext uri="{0D108BD9-81ED-4DB2-BD59-A6C34878D82A}">
                    <a16:rowId xmlns:a16="http://schemas.microsoft.com/office/drawing/2014/main" val="10000"/>
                  </a:ext>
                </a:extLst>
              </a:tr>
              <a:tr h="840622">
                <a:tc>
                  <a:txBody>
                    <a:bodyPr/>
                    <a:lstStyle/>
                    <a:p>
                      <a:pPr algn="l"/>
                      <a:r>
                        <a:rPr lang="en-US" sz="3200" u="none" dirty="0">
                          <a:solidFill>
                            <a:srgbClr val="1A1A1A"/>
                          </a:solidFill>
                          <a:latin typeface="Arial" pitchFamily="34" charset="0"/>
                          <a:ea typeface="Arial" pitchFamily="34" charset="-122"/>
                          <a:cs typeface="Arial" pitchFamily="34" charset="-120"/>
                        </a:rPr>
                        <a:t>Eligible land</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FFFFFF"/>
                    </a:solidFill>
                  </a:tcPr>
                </a:tc>
                <a:tc>
                  <a:txBody>
                    <a:bodyPr/>
                    <a:lstStyle/>
                    <a:p>
                      <a:pPr algn="l"/>
                      <a:r>
                        <a:rPr lang="en-US" sz="3200" u="none" dirty="0">
                          <a:solidFill>
                            <a:srgbClr val="1A1A1A"/>
                          </a:solidFill>
                          <a:latin typeface="Arial" pitchFamily="34" charset="0"/>
                          <a:ea typeface="Arial" pitchFamily="34" charset="-122"/>
                          <a:cs typeface="Arial" pitchFamily="34" charset="-120"/>
                        </a:rPr>
                        <a:t>Arable land</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574524">
                <a:tc>
                  <a:txBody>
                    <a:bodyPr/>
                    <a:lstStyle/>
                    <a:p>
                      <a:pPr algn="l"/>
                      <a:r>
                        <a:rPr lang="en-US" sz="3200" u="none" dirty="0">
                          <a:solidFill>
                            <a:srgbClr val="1A1A1A"/>
                          </a:solidFill>
                          <a:latin typeface="Arial" pitchFamily="34" charset="0"/>
                          <a:ea typeface="Arial" pitchFamily="34" charset="-122"/>
                          <a:cs typeface="Arial" pitchFamily="34" charset="-120"/>
                        </a:rPr>
                        <a:t>Issuance fee</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E8F5E9"/>
                    </a:solidFill>
                  </a:tcPr>
                </a:tc>
                <a:tc>
                  <a:txBody>
                    <a:bodyPr/>
                    <a:lstStyle/>
                    <a:p>
                      <a:pPr algn="l"/>
                      <a:r>
                        <a:rPr lang="en-US" sz="3200" u="none" dirty="0">
                          <a:solidFill>
                            <a:srgbClr val="1A1A1A"/>
                          </a:solidFill>
                          <a:latin typeface="Arial" pitchFamily="34" charset="0"/>
                          <a:ea typeface="Arial" pitchFamily="34" charset="-122"/>
                          <a:cs typeface="Arial" pitchFamily="34" charset="-120"/>
                        </a:rPr>
                        <a:t>25-30%</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E8F5E9"/>
                    </a:solidFill>
                  </a:tcPr>
                </a:tc>
                <a:extLst>
                  <a:ext uri="{0D108BD9-81ED-4DB2-BD59-A6C34878D82A}">
                    <a16:rowId xmlns:a16="http://schemas.microsoft.com/office/drawing/2014/main" val="10002"/>
                  </a:ext>
                </a:extLst>
              </a:tr>
              <a:tr h="574524">
                <a:tc>
                  <a:txBody>
                    <a:bodyPr/>
                    <a:lstStyle/>
                    <a:p>
                      <a:pPr algn="l"/>
                      <a:r>
                        <a:rPr lang="en-US" sz="3200" u="none" dirty="0">
                          <a:solidFill>
                            <a:srgbClr val="1A1A1A"/>
                          </a:solidFill>
                          <a:latin typeface="Arial" pitchFamily="34" charset="0"/>
                          <a:ea typeface="Arial" pitchFamily="34" charset="-122"/>
                          <a:cs typeface="Arial" pitchFamily="34" charset="-120"/>
                        </a:rPr>
                        <a:t>Subscription fee</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FFFFFF"/>
                    </a:solidFill>
                  </a:tcPr>
                </a:tc>
                <a:tc>
                  <a:txBody>
                    <a:bodyPr/>
                    <a:lstStyle/>
                    <a:p>
                      <a:pPr algn="l"/>
                      <a:r>
                        <a:rPr lang="en-US" sz="3200" u="none" dirty="0">
                          <a:solidFill>
                            <a:srgbClr val="1A1A1A"/>
                          </a:solidFill>
                          <a:latin typeface="Arial" pitchFamily="34" charset="0"/>
                          <a:ea typeface="Arial" pitchFamily="34" charset="-122"/>
                          <a:cs typeface="Arial" pitchFamily="34" charset="-120"/>
                        </a:rPr>
                        <a:t>0-100 EUR/lună</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815220">
                <a:tc>
                  <a:txBody>
                    <a:bodyPr/>
                    <a:lstStyle/>
                    <a:p>
                      <a:pPr algn="l"/>
                      <a:r>
                        <a:rPr lang="en-US" sz="3200" u="none" dirty="0">
                          <a:solidFill>
                            <a:srgbClr val="1A1A1A"/>
                          </a:solidFill>
                          <a:latin typeface="Arial" pitchFamily="34" charset="0"/>
                          <a:ea typeface="Arial" pitchFamily="34" charset="-122"/>
                          <a:cs typeface="Arial" pitchFamily="34" charset="-120"/>
                        </a:rPr>
                        <a:t>Contract duration</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E8F5E9"/>
                    </a:solidFill>
                  </a:tcPr>
                </a:tc>
                <a:tc>
                  <a:txBody>
                    <a:bodyPr/>
                    <a:lstStyle/>
                    <a:p>
                      <a:pPr algn="l"/>
                      <a:r>
                        <a:rPr lang="en-US" sz="3200" u="none" dirty="0">
                          <a:solidFill>
                            <a:srgbClr val="1A1A1A"/>
                          </a:solidFill>
                          <a:latin typeface="Arial" pitchFamily="34" charset="0"/>
                          <a:ea typeface="Arial" pitchFamily="34" charset="-122"/>
                          <a:cs typeface="Arial" pitchFamily="34" charset="-120"/>
                        </a:rPr>
                        <a:t>5-10 years</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E8F5E9"/>
                    </a:solidFill>
                  </a:tcPr>
                </a:tc>
                <a:extLst>
                  <a:ext uri="{0D108BD9-81ED-4DB2-BD59-A6C34878D82A}">
                    <a16:rowId xmlns:a16="http://schemas.microsoft.com/office/drawing/2014/main" val="10004"/>
                  </a:ext>
                </a:extLst>
              </a:tr>
              <a:tr h="574524">
                <a:tc>
                  <a:txBody>
                    <a:bodyPr/>
                    <a:lstStyle/>
                    <a:p>
                      <a:pPr algn="l"/>
                      <a:r>
                        <a:rPr lang="en-US" sz="3200" u="none" dirty="0">
                          <a:solidFill>
                            <a:srgbClr val="1A1A1A"/>
                          </a:solidFill>
                          <a:latin typeface="Arial" pitchFamily="34" charset="0"/>
                          <a:ea typeface="Arial" pitchFamily="34" charset="-122"/>
                          <a:cs typeface="Arial" pitchFamily="34" charset="-120"/>
                        </a:rPr>
                        <a:t>Certificate value</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FFFFFF"/>
                    </a:solidFill>
                  </a:tcPr>
                </a:tc>
                <a:tc>
                  <a:txBody>
                    <a:bodyPr/>
                    <a:lstStyle/>
                    <a:p>
                      <a:pPr algn="l"/>
                      <a:r>
                        <a:rPr lang="en-US" sz="3200" u="none" dirty="0">
                          <a:solidFill>
                            <a:srgbClr val="1A1A1A"/>
                          </a:solidFill>
                          <a:latin typeface="Arial" pitchFamily="34" charset="0"/>
                          <a:ea typeface="Arial" pitchFamily="34" charset="-122"/>
                          <a:cs typeface="Arial" pitchFamily="34" charset="-120"/>
                        </a:rPr>
                        <a:t>25-39 EUR</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6328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200" u="none" dirty="0">
                          <a:solidFill>
                            <a:srgbClr val="1A1A1A"/>
                          </a:solidFill>
                          <a:latin typeface="Arial" pitchFamily="34" charset="0"/>
                          <a:ea typeface="Arial" pitchFamily="34" charset="-122"/>
                          <a:cs typeface="Arial" pitchFamily="34" charset="-120"/>
                        </a:rPr>
                        <a:t>Certificate/ha</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E8F5E9"/>
                    </a:solidFill>
                  </a:tcPr>
                </a:tc>
                <a:tc>
                  <a:txBody>
                    <a:bodyPr/>
                    <a:lstStyle/>
                    <a:p>
                      <a:pPr algn="l"/>
                      <a:r>
                        <a:rPr lang="en-US" sz="3200" u="none" dirty="0">
                          <a:solidFill>
                            <a:srgbClr val="1A1A1A"/>
                          </a:solidFill>
                          <a:latin typeface="Arial" pitchFamily="34" charset="0"/>
                          <a:ea typeface="Arial" pitchFamily="34" charset="-122"/>
                          <a:cs typeface="Arial" pitchFamily="34" charset="-120"/>
                        </a:rPr>
                        <a:t>0,5-3 (realist 0,8-1,8)</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E8F5E9"/>
                    </a:solidFill>
                  </a:tcPr>
                </a:tc>
                <a:extLst>
                  <a:ext uri="{0D108BD9-81ED-4DB2-BD59-A6C34878D82A}">
                    <a16:rowId xmlns:a16="http://schemas.microsoft.com/office/drawing/2014/main" val="10006"/>
                  </a:ext>
                </a:extLst>
              </a:tr>
              <a:tr h="574524">
                <a:tc>
                  <a:txBody>
                    <a:bodyPr/>
                    <a:lstStyle/>
                    <a:p>
                      <a:pPr algn="l"/>
                      <a:r>
                        <a:rPr lang="en-US" sz="3200" u="none" dirty="0">
                          <a:solidFill>
                            <a:srgbClr val="1A1A1A"/>
                          </a:solidFill>
                          <a:latin typeface="Arial" pitchFamily="34" charset="0"/>
                          <a:ea typeface="Arial" pitchFamily="34" charset="-122"/>
                          <a:cs typeface="Arial" pitchFamily="34" charset="-120"/>
                        </a:rPr>
                        <a:t>Average Income</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FFFFFF"/>
                    </a:solidFill>
                  </a:tcPr>
                </a:tc>
                <a:tc>
                  <a:txBody>
                    <a:bodyPr/>
                    <a:lstStyle/>
                    <a:p>
                      <a:pPr algn="l"/>
                      <a:r>
                        <a:rPr lang="en-US" sz="3200" u="none" dirty="0">
                          <a:solidFill>
                            <a:srgbClr val="1A1A1A"/>
                          </a:solidFill>
                          <a:latin typeface="Arial" pitchFamily="34" charset="0"/>
                          <a:ea typeface="Arial" pitchFamily="34" charset="-122"/>
                          <a:cs typeface="Arial" pitchFamily="34" charset="-120"/>
                        </a:rPr>
                        <a:t>20-60 EUR/ha</a:t>
                      </a:r>
                      <a:r>
                        <a:rPr lang="ro-RO" sz="3200" u="none" dirty="0">
                          <a:solidFill>
                            <a:srgbClr val="1A1A1A"/>
                          </a:solidFill>
                          <a:latin typeface="Arial" pitchFamily="34" charset="0"/>
                          <a:ea typeface="Arial" pitchFamily="34" charset="-122"/>
                          <a:cs typeface="Arial" pitchFamily="34" charset="-120"/>
                        </a:rPr>
                        <a:t>/an</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FFFFFF"/>
                    </a:solidFill>
                  </a:tcPr>
                </a:tc>
                <a:extLst>
                  <a:ext uri="{0D108BD9-81ED-4DB2-BD59-A6C34878D82A}">
                    <a16:rowId xmlns:a16="http://schemas.microsoft.com/office/drawing/2014/main" val="10007"/>
                  </a:ext>
                </a:extLst>
              </a:tr>
            </a:tbl>
          </a:graphicData>
        </a:graphic>
      </p:graphicFrame>
      <p:sp>
        <p:nvSpPr>
          <p:cNvPr id="34" name="Shape 29">
            <a:extLst>
              <a:ext uri="{FF2B5EF4-FFF2-40B4-BE49-F238E27FC236}">
                <a16:creationId xmlns:a16="http://schemas.microsoft.com/office/drawing/2014/main" id="{2A34CFE7-EF6E-740C-AB89-D2844050EC92}"/>
              </a:ext>
            </a:extLst>
          </p:cNvPr>
          <p:cNvSpPr/>
          <p:nvPr/>
        </p:nvSpPr>
        <p:spPr>
          <a:xfrm>
            <a:off x="2223562" y="35941000"/>
            <a:ext cx="36565866" cy="1057728"/>
          </a:xfrm>
          <a:prstGeom prst="rect">
            <a:avLst/>
          </a:prstGeom>
          <a:solidFill>
            <a:srgbClr val="2E7D52"/>
          </a:solidFill>
          <a:ln/>
        </p:spPr>
        <p:txBody>
          <a:bodyPr/>
          <a:lstStyle/>
          <a:p>
            <a:endParaRPr lang="ro-RO" dirty="0"/>
          </a:p>
        </p:txBody>
      </p:sp>
      <p:sp>
        <p:nvSpPr>
          <p:cNvPr id="35" name="Text 30">
            <a:extLst>
              <a:ext uri="{FF2B5EF4-FFF2-40B4-BE49-F238E27FC236}">
                <a16:creationId xmlns:a16="http://schemas.microsoft.com/office/drawing/2014/main" id="{88CBE772-F222-7BFE-3A5C-8E7252421EF8}"/>
              </a:ext>
            </a:extLst>
          </p:cNvPr>
          <p:cNvSpPr/>
          <p:nvPr/>
        </p:nvSpPr>
        <p:spPr>
          <a:xfrm>
            <a:off x="2776462" y="36157504"/>
            <a:ext cx="35480776" cy="538238"/>
          </a:xfrm>
          <a:prstGeom prst="rect">
            <a:avLst/>
          </a:prstGeom>
          <a:noFill/>
          <a:ln/>
        </p:spPr>
        <p:txBody>
          <a:bodyPr wrap="none" lIns="0" tIns="0" rIns="0" bIns="0" rtlCol="0" anchor="ctr"/>
          <a:lstStyle/>
          <a:p>
            <a:pPr>
              <a:lnSpc>
                <a:spcPct val="100000"/>
              </a:lnSpc>
            </a:pPr>
            <a:r>
              <a:rPr lang="en-US" sz="4400" b="1" dirty="0">
                <a:solidFill>
                  <a:srgbClr val="FFFFFF"/>
                </a:solidFill>
                <a:latin typeface="Arial" pitchFamily="34" charset="0"/>
                <a:ea typeface="Arial" pitchFamily="34" charset="-122"/>
                <a:cs typeface="Arial" pitchFamily="34" charset="-120"/>
              </a:rPr>
              <a:t>CONCLUSIONS</a:t>
            </a:r>
            <a:endParaRPr lang="en-US" sz="4400" dirty="0"/>
          </a:p>
        </p:txBody>
      </p:sp>
      <p:sp>
        <p:nvSpPr>
          <p:cNvPr id="36" name="Shape 31">
            <a:extLst>
              <a:ext uri="{FF2B5EF4-FFF2-40B4-BE49-F238E27FC236}">
                <a16:creationId xmlns:a16="http://schemas.microsoft.com/office/drawing/2014/main" id="{EAE51110-B72D-E7F4-C99A-E9FBFFE04FED}"/>
              </a:ext>
            </a:extLst>
          </p:cNvPr>
          <p:cNvSpPr/>
          <p:nvPr/>
        </p:nvSpPr>
        <p:spPr>
          <a:xfrm>
            <a:off x="2223561" y="36998728"/>
            <a:ext cx="36565867" cy="5697462"/>
          </a:xfrm>
          <a:prstGeom prst="rect">
            <a:avLst/>
          </a:prstGeom>
          <a:solidFill>
            <a:srgbClr val="FFFFFF"/>
          </a:solidFill>
          <a:ln w="12700">
            <a:solidFill>
              <a:srgbClr val="E0E0E0"/>
            </a:solidFill>
            <a:prstDash val="solid"/>
          </a:ln>
        </p:spPr>
        <p:txBody>
          <a:bodyPr/>
          <a:lstStyle/>
          <a:p>
            <a:endParaRPr lang="ro-RO"/>
          </a:p>
        </p:txBody>
      </p:sp>
      <p:sp>
        <p:nvSpPr>
          <p:cNvPr id="38" name="Shape 33">
            <a:extLst>
              <a:ext uri="{FF2B5EF4-FFF2-40B4-BE49-F238E27FC236}">
                <a16:creationId xmlns:a16="http://schemas.microsoft.com/office/drawing/2014/main" id="{864AB060-EE3C-2CA9-368C-9F98356FAA21}"/>
              </a:ext>
            </a:extLst>
          </p:cNvPr>
          <p:cNvSpPr/>
          <p:nvPr/>
        </p:nvSpPr>
        <p:spPr>
          <a:xfrm>
            <a:off x="2249713" y="42580074"/>
            <a:ext cx="36539715" cy="1269999"/>
          </a:xfrm>
          <a:prstGeom prst="rect">
            <a:avLst/>
          </a:prstGeom>
          <a:solidFill>
            <a:srgbClr val="2E7D52"/>
          </a:solidFill>
          <a:ln/>
        </p:spPr>
        <p:txBody>
          <a:bodyPr/>
          <a:lstStyle/>
          <a:p>
            <a:endParaRPr lang="ro-RO"/>
          </a:p>
        </p:txBody>
      </p:sp>
      <p:sp>
        <p:nvSpPr>
          <p:cNvPr id="39" name="Text 34">
            <a:extLst>
              <a:ext uri="{FF2B5EF4-FFF2-40B4-BE49-F238E27FC236}">
                <a16:creationId xmlns:a16="http://schemas.microsoft.com/office/drawing/2014/main" id="{25E1525A-5690-955A-46CD-492A9129C2C6}"/>
              </a:ext>
            </a:extLst>
          </p:cNvPr>
          <p:cNvSpPr/>
          <p:nvPr/>
        </p:nvSpPr>
        <p:spPr>
          <a:xfrm>
            <a:off x="2781905" y="42784484"/>
            <a:ext cx="36225238" cy="786191"/>
          </a:xfrm>
          <a:prstGeom prst="rect">
            <a:avLst/>
          </a:prstGeom>
          <a:noFill/>
          <a:ln/>
        </p:spPr>
        <p:txBody>
          <a:bodyPr wrap="none" lIns="0" tIns="0" rIns="0" bIns="0" rtlCol="0" anchor="ctr"/>
          <a:lstStyle/>
          <a:p>
            <a:pPr>
              <a:lnSpc>
                <a:spcPct val="100000"/>
              </a:lnSpc>
            </a:pPr>
            <a:r>
              <a:rPr lang="en-US" sz="4400" b="1" dirty="0">
                <a:solidFill>
                  <a:srgbClr val="FFFFFF"/>
                </a:solidFill>
                <a:latin typeface="Arial" pitchFamily="34" charset="0"/>
                <a:ea typeface="Arial" pitchFamily="34" charset="-122"/>
                <a:cs typeface="Arial" pitchFamily="34" charset="-120"/>
              </a:rPr>
              <a:t>BIBLIOGRAPHY</a:t>
            </a:r>
            <a:endParaRPr lang="en-US" sz="4400" dirty="0"/>
          </a:p>
        </p:txBody>
      </p:sp>
      <p:sp>
        <p:nvSpPr>
          <p:cNvPr id="40" name="Shape 35">
            <a:extLst>
              <a:ext uri="{FF2B5EF4-FFF2-40B4-BE49-F238E27FC236}">
                <a16:creationId xmlns:a16="http://schemas.microsoft.com/office/drawing/2014/main" id="{15891438-30C6-0AFA-E200-A349DDED2FAC}"/>
              </a:ext>
            </a:extLst>
          </p:cNvPr>
          <p:cNvSpPr/>
          <p:nvPr/>
        </p:nvSpPr>
        <p:spPr>
          <a:xfrm>
            <a:off x="2249714" y="43724286"/>
            <a:ext cx="36539714" cy="1935238"/>
          </a:xfrm>
          <a:prstGeom prst="rect">
            <a:avLst/>
          </a:prstGeom>
          <a:solidFill>
            <a:srgbClr val="FFFFFF"/>
          </a:solidFill>
          <a:ln w="12700">
            <a:solidFill>
              <a:srgbClr val="E0E0E0"/>
            </a:solidFill>
            <a:prstDash val="solid"/>
          </a:ln>
        </p:spPr>
        <p:txBody>
          <a:bodyPr/>
          <a:lstStyle/>
          <a:p>
            <a:endParaRPr lang="ro-RO"/>
          </a:p>
        </p:txBody>
      </p:sp>
      <p:sp>
        <p:nvSpPr>
          <p:cNvPr id="41" name="Text 36">
            <a:extLst>
              <a:ext uri="{FF2B5EF4-FFF2-40B4-BE49-F238E27FC236}">
                <a16:creationId xmlns:a16="http://schemas.microsoft.com/office/drawing/2014/main" id="{397853F3-8D69-66C5-857E-8498688D55A9}"/>
              </a:ext>
            </a:extLst>
          </p:cNvPr>
          <p:cNvSpPr/>
          <p:nvPr/>
        </p:nvSpPr>
        <p:spPr>
          <a:xfrm>
            <a:off x="2781905" y="43966190"/>
            <a:ext cx="35475333" cy="1451429"/>
          </a:xfrm>
          <a:prstGeom prst="rect">
            <a:avLst/>
          </a:prstGeom>
          <a:noFill/>
          <a:ln/>
        </p:spPr>
        <p:txBody>
          <a:bodyPr wrap="square" lIns="0" tIns="0" rIns="0" bIns="0" rtlCol="0" anchor="t"/>
          <a:lstStyle/>
          <a:p>
            <a:pPr>
              <a:lnSpc>
                <a:spcPct val="130000"/>
              </a:lnSpc>
            </a:pPr>
            <a:r>
              <a:rPr lang="en-US" sz="3200" b="1" dirty="0">
                <a:solidFill>
                  <a:srgbClr val="000000"/>
                </a:solidFill>
                <a:latin typeface="Arial" pitchFamily="34" charset="0"/>
                <a:ea typeface="Arial" pitchFamily="34" charset="-122"/>
                <a:cs typeface="Arial" pitchFamily="34" charset="-120"/>
              </a:rPr>
              <a:t>Ref:</a:t>
            </a:r>
            <a:r>
              <a:rPr lang="en-US" sz="3200" dirty="0">
                <a:solidFill>
                  <a:srgbClr val="000000"/>
                </a:solidFill>
                <a:latin typeface="Arial" pitchFamily="34" charset="0"/>
                <a:ea typeface="Arial" pitchFamily="34" charset="-122"/>
                <a:cs typeface="Arial" pitchFamily="34" charset="-120"/>
              </a:rPr>
              <a:t> Chen et al. (2021) SSRN; Regulamentul (UE) 2024/3012 EUR-Lex; INSSE Com.78/2024; eagronom.com; agreena.com; fundatia-adept.org</a:t>
            </a:r>
            <a:endParaRPr lang="en-US" sz="3200" dirty="0"/>
          </a:p>
        </p:txBody>
      </p:sp>
      <p:pic>
        <p:nvPicPr>
          <p:cNvPr id="48" name="Picture 47">
            <a:extLst>
              <a:ext uri="{FF2B5EF4-FFF2-40B4-BE49-F238E27FC236}">
                <a16:creationId xmlns:a16="http://schemas.microsoft.com/office/drawing/2014/main" id="{736E09A3-BCFB-4A99-7741-2026BA7813AE}"/>
              </a:ext>
            </a:extLst>
          </p:cNvPr>
          <p:cNvPicPr>
            <a:picLocks noChangeAspect="1"/>
          </p:cNvPicPr>
          <p:nvPr/>
        </p:nvPicPr>
        <p:blipFill>
          <a:blip r:embed="rId4"/>
          <a:stretch>
            <a:fillRect/>
          </a:stretch>
        </p:blipFill>
        <p:spPr>
          <a:xfrm>
            <a:off x="35030907" y="1930400"/>
            <a:ext cx="4185483" cy="4267200"/>
          </a:xfrm>
          <a:prstGeom prst="rect">
            <a:avLst/>
          </a:prstGeom>
        </p:spPr>
      </p:pic>
      <p:sp>
        <p:nvSpPr>
          <p:cNvPr id="49" name="Text 23">
            <a:extLst>
              <a:ext uri="{FF2B5EF4-FFF2-40B4-BE49-F238E27FC236}">
                <a16:creationId xmlns:a16="http://schemas.microsoft.com/office/drawing/2014/main" id="{73FE94BF-C3D9-C5DD-5955-D9BEE1C3E31D}"/>
              </a:ext>
            </a:extLst>
          </p:cNvPr>
          <p:cNvSpPr/>
          <p:nvPr/>
        </p:nvSpPr>
        <p:spPr>
          <a:xfrm>
            <a:off x="10603895" y="15399658"/>
            <a:ext cx="7074505" cy="1288141"/>
          </a:xfrm>
          <a:prstGeom prst="rect">
            <a:avLst/>
          </a:prstGeom>
          <a:noFill/>
          <a:ln/>
        </p:spPr>
        <p:txBody>
          <a:bodyPr wrap="none" lIns="0" tIns="0" rIns="0" bIns="0" rtlCol="0" anchor="ctr"/>
          <a:lstStyle/>
          <a:p>
            <a:pPr>
              <a:lnSpc>
                <a:spcPct val="100000"/>
              </a:lnSpc>
            </a:pPr>
            <a:r>
              <a:rPr lang="en-US" sz="3200" b="1" u="sng" dirty="0">
                <a:solidFill>
                  <a:srgbClr val="2E7D52"/>
                </a:solidFill>
                <a:latin typeface="Arial" pitchFamily="34" charset="0"/>
                <a:ea typeface="Arial" pitchFamily="34" charset="-122"/>
                <a:cs typeface="Arial" pitchFamily="34" charset="-120"/>
              </a:rPr>
              <a:t>AGRICULTURAL POTENTIAL
 OF ROMANIA</a:t>
            </a:r>
            <a:endParaRPr lang="en-US" sz="1100" u="sng" dirty="0"/>
          </a:p>
        </p:txBody>
      </p:sp>
      <p:sp>
        <p:nvSpPr>
          <p:cNvPr id="21" name="Text 18">
            <a:extLst>
              <a:ext uri="{FF2B5EF4-FFF2-40B4-BE49-F238E27FC236}">
                <a16:creationId xmlns:a16="http://schemas.microsoft.com/office/drawing/2014/main" id="{64C57C12-DC02-5728-BA2E-CDBB0B4A6F15}"/>
              </a:ext>
            </a:extLst>
          </p:cNvPr>
          <p:cNvSpPr/>
          <p:nvPr/>
        </p:nvSpPr>
        <p:spPr>
          <a:xfrm>
            <a:off x="19081449" y="15388776"/>
            <a:ext cx="6940247" cy="926496"/>
          </a:xfrm>
          <a:prstGeom prst="rect">
            <a:avLst/>
          </a:prstGeom>
          <a:noFill/>
          <a:ln/>
        </p:spPr>
        <p:txBody>
          <a:bodyPr wrap="none" lIns="0" tIns="0" rIns="0" bIns="0" rtlCol="0" anchor="ctr"/>
          <a:lstStyle/>
          <a:p>
            <a:pPr>
              <a:lnSpc>
                <a:spcPct val="100000"/>
              </a:lnSpc>
            </a:pPr>
            <a:r>
              <a:rPr lang="en-US" sz="3200" b="1" u="sng" dirty="0">
                <a:solidFill>
                  <a:srgbClr val="2E7D52"/>
                </a:solidFill>
                <a:latin typeface="Arial" pitchFamily="34" charset="0"/>
                <a:ea typeface="Arial" pitchFamily="34" charset="-122"/>
                <a:cs typeface="Arial" pitchFamily="34" charset="-120"/>
              </a:rPr>
              <a:t>KEY PLAYERS IN THE MARKET</a:t>
            </a:r>
            <a:endParaRPr lang="en-US" sz="1100" u="sng" dirty="0"/>
          </a:p>
        </p:txBody>
      </p:sp>
      <p:sp>
        <p:nvSpPr>
          <p:cNvPr id="20" name="Text 17">
            <a:extLst>
              <a:ext uri="{FF2B5EF4-FFF2-40B4-BE49-F238E27FC236}">
                <a16:creationId xmlns:a16="http://schemas.microsoft.com/office/drawing/2014/main" id="{BBB8FF7C-D4A4-5F47-5202-71DFFFCF0390}"/>
              </a:ext>
            </a:extLst>
          </p:cNvPr>
          <p:cNvSpPr/>
          <p:nvPr/>
        </p:nvSpPr>
        <p:spPr>
          <a:xfrm>
            <a:off x="14567504" y="27475849"/>
            <a:ext cx="9697356" cy="2010529"/>
          </a:xfrm>
          <a:prstGeom prst="rect">
            <a:avLst/>
          </a:prstGeom>
          <a:noFill/>
          <a:ln/>
        </p:spPr>
        <p:txBody>
          <a:bodyPr wrap="square" lIns="0" tIns="0" rIns="0" bIns="0" rtlCol="0" anchor="t"/>
          <a:lstStyle/>
          <a:p>
            <a:pPr>
              <a:lnSpc>
                <a:spcPct val="130000"/>
              </a:lnSpc>
            </a:pPr>
            <a:r>
              <a:rPr lang="ro-RO" sz="3200" b="1" dirty="0">
                <a:solidFill>
                  <a:srgbClr val="000000"/>
                </a:solidFill>
                <a:latin typeface="Arial" panose="020B0604020202020204" pitchFamily="34" charset="0"/>
                <a:ea typeface="Arial" pitchFamily="34" charset="-122"/>
                <a:cs typeface="Arial" panose="020B0604020202020204" pitchFamily="34" charset="0"/>
              </a:rPr>
              <a:t>Emitent : </a:t>
            </a:r>
            <a:r>
              <a:rPr lang="en-US" sz="3200" dirty="0">
                <a:solidFill>
                  <a:srgbClr val="000000"/>
                </a:solidFill>
                <a:latin typeface="Arial" panose="020B0604020202020204" pitchFamily="34" charset="0"/>
                <a:ea typeface="Arial" pitchFamily="34" charset="-122"/>
                <a:cs typeface="Arial" panose="020B0604020202020204" pitchFamily="34" charset="0"/>
              </a:rPr>
              <a:t>ADEPT Foundation</a:t>
            </a:r>
            <a:endParaRPr lang="ro-RO" sz="3200" dirty="0">
              <a:solidFill>
                <a:srgbClr val="000000"/>
              </a:solidFill>
              <a:latin typeface="Arial" panose="020B0604020202020204" pitchFamily="34" charset="0"/>
              <a:ea typeface="Arial" pitchFamily="34" charset="-122"/>
              <a:cs typeface="Arial" panose="020B0604020202020204" pitchFamily="34" charset="0"/>
            </a:endParaRPr>
          </a:p>
          <a:p>
            <a:pPr>
              <a:lnSpc>
                <a:spcPct val="130000"/>
              </a:lnSpc>
            </a:pPr>
            <a:r>
              <a:rPr lang="en-US" sz="3200" dirty="0">
                <a:solidFill>
                  <a:srgbClr val="000000"/>
                </a:solidFill>
                <a:latin typeface="Arial" panose="020B0604020202020204" pitchFamily="34" charset="0"/>
                <a:ea typeface="Arial" pitchFamily="34" charset="-122"/>
                <a:cs typeface="Arial" panose="020B0604020202020204" pitchFamily="34" charset="0"/>
              </a:rPr>
              <a:t>Biodiversity Payment Scheme</a:t>
            </a:r>
            <a:r>
              <a:rPr lang="ro-RO" sz="3200" dirty="0">
                <a:solidFill>
                  <a:srgbClr val="000000"/>
                </a:solidFill>
                <a:latin typeface="Arial" panose="020B0604020202020204" pitchFamily="34" charset="0"/>
                <a:ea typeface="Arial" pitchFamily="34" charset="-122"/>
                <a:cs typeface="Arial" panose="020B0604020202020204" pitchFamily="34" charset="0"/>
              </a:rPr>
              <a:t>- BPS</a:t>
            </a:r>
            <a:endParaRPr lang="en-US" sz="3200" dirty="0">
              <a:latin typeface="Arial" panose="020B0604020202020204" pitchFamily="34" charset="0"/>
              <a:cs typeface="Arial" panose="020B0604020202020204" pitchFamily="34" charset="0"/>
            </a:endParaRPr>
          </a:p>
          <a:p>
            <a:pPr>
              <a:lnSpc>
                <a:spcPct val="130000"/>
              </a:lnSpc>
            </a:pPr>
            <a:r>
              <a:rPr lang="en-US" sz="3200" dirty="0">
                <a:solidFill>
                  <a:srgbClr val="000000"/>
                </a:solidFill>
                <a:latin typeface="Arial" panose="020B0604020202020204" pitchFamily="34" charset="0"/>
                <a:ea typeface="Arial" pitchFamily="34" charset="-122"/>
                <a:cs typeface="Arial" panose="020B0604020202020204" pitchFamily="34" charset="0"/>
              </a:rPr>
              <a:t>Benefits: socioeconomic</a:t>
            </a:r>
            <a:r>
              <a:rPr lang="ro-RO" sz="3200" dirty="0">
                <a:solidFill>
                  <a:srgbClr val="000000"/>
                </a:solidFill>
                <a:latin typeface="Arial" panose="020B0604020202020204" pitchFamily="34" charset="0"/>
                <a:ea typeface="Arial" pitchFamily="34" charset="-122"/>
                <a:cs typeface="Arial" panose="020B0604020202020204" pitchFamily="34" charset="0"/>
              </a:rPr>
              <a:t>al</a:t>
            </a:r>
            <a:r>
              <a:rPr lang="en-US" sz="3200" dirty="0">
                <a:solidFill>
                  <a:srgbClr val="000000"/>
                </a:solidFill>
                <a:latin typeface="Arial" panose="020B0604020202020204" pitchFamily="34" charset="0"/>
                <a:ea typeface="Arial" pitchFamily="34" charset="-122"/>
                <a:cs typeface="Arial" panose="020B0604020202020204" pitchFamily="34" charset="0"/>
              </a:rPr>
              <a:t>, climat</a:t>
            </a:r>
            <a:r>
              <a:rPr lang="ro-RO" sz="3200" dirty="0">
                <a:solidFill>
                  <a:srgbClr val="000000"/>
                </a:solidFill>
                <a:latin typeface="Arial" panose="020B0604020202020204" pitchFamily="34" charset="0"/>
                <a:ea typeface="Arial" pitchFamily="34" charset="-122"/>
                <a:cs typeface="Arial" panose="020B0604020202020204" pitchFamily="34" charset="0"/>
              </a:rPr>
              <a:t>e</a:t>
            </a:r>
            <a:r>
              <a:rPr lang="en-US" sz="3200" dirty="0">
                <a:solidFill>
                  <a:srgbClr val="000000"/>
                </a:solidFill>
                <a:latin typeface="Arial" panose="020B0604020202020204" pitchFamily="34" charset="0"/>
                <a:ea typeface="Arial" pitchFamily="34" charset="-122"/>
                <a:cs typeface="Arial" panose="020B0604020202020204" pitchFamily="34" charset="0"/>
              </a:rPr>
              <a:t>, biodiversit</a:t>
            </a:r>
            <a:r>
              <a:rPr lang="ro-RO" sz="3200" dirty="0">
                <a:solidFill>
                  <a:srgbClr val="000000"/>
                </a:solidFill>
                <a:latin typeface="Arial" panose="020B0604020202020204" pitchFamily="34" charset="0"/>
                <a:ea typeface="Arial" pitchFamily="34" charset="-122"/>
                <a:cs typeface="Arial" panose="020B0604020202020204" pitchFamily="34" charset="0"/>
              </a:rPr>
              <a:t>y</a:t>
            </a:r>
            <a:endParaRPr lang="en-US" sz="3200" dirty="0">
              <a:latin typeface="Arial" panose="020B0604020202020204" pitchFamily="34" charset="0"/>
              <a:cs typeface="Arial" panose="020B0604020202020204" pitchFamily="34" charset="0"/>
            </a:endParaRPr>
          </a:p>
        </p:txBody>
      </p:sp>
      <p:sp>
        <p:nvSpPr>
          <p:cNvPr id="50" name="Text 16">
            <a:extLst>
              <a:ext uri="{FF2B5EF4-FFF2-40B4-BE49-F238E27FC236}">
                <a16:creationId xmlns:a16="http://schemas.microsoft.com/office/drawing/2014/main" id="{F5014A6A-25FA-673E-52BD-07F72AA224FF}"/>
              </a:ext>
            </a:extLst>
          </p:cNvPr>
          <p:cNvSpPr/>
          <p:nvPr/>
        </p:nvSpPr>
        <p:spPr>
          <a:xfrm>
            <a:off x="3041952" y="26764943"/>
            <a:ext cx="16691429" cy="665238"/>
          </a:xfrm>
          <a:prstGeom prst="rect">
            <a:avLst/>
          </a:prstGeom>
          <a:noFill/>
          <a:ln/>
        </p:spPr>
        <p:txBody>
          <a:bodyPr wrap="none" lIns="0" tIns="0" rIns="0" bIns="0" rtlCol="0" anchor="ctr"/>
          <a:lstStyle/>
          <a:p>
            <a:pPr>
              <a:lnSpc>
                <a:spcPct val="100000"/>
              </a:lnSpc>
            </a:pPr>
            <a:r>
              <a:rPr lang="ro-RO" sz="3200" b="1" dirty="0">
                <a:latin typeface="Arial" pitchFamily="34" charset="0"/>
                <a:ea typeface="Arial" pitchFamily="34" charset="-122"/>
                <a:cs typeface="Arial" pitchFamily="34" charset="-120"/>
              </a:rPr>
              <a:t>CARBON CERTIFICATES</a:t>
            </a:r>
            <a:endParaRPr lang="en-US" sz="1100" dirty="0"/>
          </a:p>
        </p:txBody>
      </p:sp>
      <p:sp>
        <p:nvSpPr>
          <p:cNvPr id="4" name="Text 7">
            <a:extLst>
              <a:ext uri="{FF2B5EF4-FFF2-40B4-BE49-F238E27FC236}">
                <a16:creationId xmlns:a16="http://schemas.microsoft.com/office/drawing/2014/main" id="{3E9EB670-C49B-41F0-5E94-5F3B85594872}"/>
              </a:ext>
            </a:extLst>
          </p:cNvPr>
          <p:cNvSpPr/>
          <p:nvPr/>
        </p:nvSpPr>
        <p:spPr>
          <a:xfrm>
            <a:off x="2406952" y="11792857"/>
            <a:ext cx="36225238" cy="2050144"/>
          </a:xfrm>
          <a:prstGeom prst="rect">
            <a:avLst/>
          </a:prstGeom>
          <a:noFill/>
          <a:ln/>
        </p:spPr>
        <p:txBody>
          <a:bodyPr wrap="square" lIns="0" tIns="0" rIns="0" bIns="0" rtlCol="0" anchor="t"/>
          <a:lstStyle/>
          <a:p>
            <a:pPr>
              <a:lnSpc>
                <a:spcPct val="140000"/>
              </a:lnSpc>
            </a:pPr>
            <a:r>
              <a:rPr lang="en-US" sz="3200" dirty="0">
                <a:solidFill>
                  <a:srgbClr val="1B1B1B"/>
                </a:solidFill>
                <a:latin typeface="Arial" panose="020B0604020202020204" pitchFamily="34" charset="0"/>
                <a:ea typeface="QuattrocentoSans" pitchFamily="34" charset="-122"/>
                <a:cs typeface="Arial" panose="020B0604020202020204" pitchFamily="34" charset="0"/>
              </a:rPr>
              <a:t>Carbon farming is becoming increasingly important amid the increased interest of governments, NGOs and companies in sustainable agricultural practices. Voluntary carbon markets are expanding rapidly, and companies are paying for verified offsets, incentivizing farmers to adopt green technologies. The rising price of carbon certificates and the demand for sustainability provide farmers with new income opportunities by sequestering carbon</a:t>
            </a:r>
            <a:r>
              <a:rPr lang="ro-RO" sz="3200" dirty="0">
                <a:solidFill>
                  <a:srgbClr val="1B1B1B"/>
                </a:solidFill>
                <a:latin typeface="Arial" panose="020B0604020202020204" pitchFamily="34" charset="0"/>
                <a:ea typeface="QuattrocentoSans" pitchFamily="34" charset="-122"/>
                <a:cs typeface="Arial" panose="020B0604020202020204" pitchFamily="34" charset="0"/>
              </a:rPr>
              <a:t> in soil</a:t>
            </a:r>
            <a:r>
              <a:rPr lang="en-US" sz="3200" dirty="0">
                <a:solidFill>
                  <a:srgbClr val="1B1B1B"/>
                </a:solidFill>
                <a:latin typeface="Arial" panose="020B0604020202020204" pitchFamily="34" charset="0"/>
                <a:ea typeface="QuattrocentoSans" pitchFamily="34" charset="-122"/>
                <a:cs typeface="Arial" panose="020B0604020202020204" pitchFamily="34" charset="0"/>
              </a:rPr>
              <a:t> and reducing </a:t>
            </a:r>
            <a:r>
              <a:rPr lang="ro-RO" sz="3200" dirty="0">
                <a:solidFill>
                  <a:srgbClr val="1B1B1B"/>
                </a:solidFill>
                <a:latin typeface="Arial" panose="020B0604020202020204" pitchFamily="34" charset="0"/>
                <a:ea typeface="QuattrocentoSans" pitchFamily="34" charset="-122"/>
                <a:cs typeface="Arial" panose="020B0604020202020204" pitchFamily="34" charset="0"/>
              </a:rPr>
              <a:t>the GHG </a:t>
            </a:r>
            <a:r>
              <a:rPr lang="en-US" sz="3200" dirty="0">
                <a:solidFill>
                  <a:srgbClr val="1B1B1B"/>
                </a:solidFill>
                <a:latin typeface="Arial" panose="020B0604020202020204" pitchFamily="34" charset="0"/>
                <a:ea typeface="QuattrocentoSans" pitchFamily="34" charset="-122"/>
                <a:cs typeface="Arial" panose="020B0604020202020204" pitchFamily="34" charset="0"/>
              </a:rPr>
              <a:t>emissions.</a:t>
            </a:r>
            <a:endParaRPr lang="en-US" sz="3200" dirty="0">
              <a:latin typeface="Arial" panose="020B0604020202020204" pitchFamily="34" charset="0"/>
              <a:cs typeface="Arial" panose="020B0604020202020204" pitchFamily="34" charset="0"/>
            </a:endParaRPr>
          </a:p>
        </p:txBody>
      </p:sp>
      <p:sp>
        <p:nvSpPr>
          <p:cNvPr id="26" name="Text 13">
            <a:extLst>
              <a:ext uri="{FF2B5EF4-FFF2-40B4-BE49-F238E27FC236}">
                <a16:creationId xmlns:a16="http://schemas.microsoft.com/office/drawing/2014/main" id="{746E1874-120E-2924-AC01-8EDC1523C53C}"/>
              </a:ext>
            </a:extLst>
          </p:cNvPr>
          <p:cNvSpPr/>
          <p:nvPr/>
        </p:nvSpPr>
        <p:spPr>
          <a:xfrm>
            <a:off x="19175489" y="16389050"/>
            <a:ext cx="9621155" cy="4210350"/>
          </a:xfrm>
          <a:prstGeom prst="rect">
            <a:avLst/>
          </a:prstGeom>
          <a:noFill/>
          <a:ln/>
        </p:spPr>
        <p:txBody>
          <a:bodyPr wrap="square" lIns="0" tIns="0" rIns="0" bIns="0" rtlCol="0" anchor="t"/>
          <a:lstStyle/>
          <a:p>
            <a:pPr>
              <a:lnSpc>
                <a:spcPct val="135000"/>
              </a:lnSpc>
            </a:pPr>
            <a:r>
              <a:rPr lang="ro-RO" sz="3200" b="1" dirty="0">
                <a:solidFill>
                  <a:srgbClr val="1B1B1B"/>
                </a:solidFill>
                <a:latin typeface="Arial" panose="020B0604020202020204" pitchFamily="34" charset="0"/>
                <a:ea typeface="Quattrocento Sans" pitchFamily="34" charset="-122"/>
                <a:cs typeface="Arial" panose="020B0604020202020204" pitchFamily="34" charset="0"/>
              </a:rPr>
              <a:t>Offset</a:t>
            </a:r>
            <a:r>
              <a:rPr lang="en-US" sz="3200" b="1" dirty="0">
                <a:solidFill>
                  <a:srgbClr val="1B1B1B"/>
                </a:solidFill>
                <a:latin typeface="Arial" panose="020B0604020202020204" pitchFamily="34" charset="0"/>
                <a:ea typeface="Quattrocento Sans" pitchFamily="34" charset="-122"/>
                <a:cs typeface="Arial" panose="020B0604020202020204" pitchFamily="34" charset="0"/>
              </a:rPr>
              <a:t> registers </a:t>
            </a:r>
            <a:r>
              <a:rPr lang="en-US" sz="3200" dirty="0">
                <a:solidFill>
                  <a:srgbClr val="1B1B1B"/>
                </a:solidFill>
                <a:latin typeface="Arial" panose="020B0604020202020204" pitchFamily="34" charset="0"/>
                <a:ea typeface="Quattrocento Sans" pitchFamily="34" charset="-122"/>
                <a:cs typeface="Arial" panose="020B0604020202020204" pitchFamily="34" charset="0"/>
              </a:rPr>
              <a:t>– issue </a:t>
            </a:r>
            <a:r>
              <a:rPr lang="ro-RO" sz="3200" dirty="0">
                <a:solidFill>
                  <a:srgbClr val="1B1B1B"/>
                </a:solidFill>
                <a:latin typeface="Arial" panose="020B0604020202020204" pitchFamily="34" charset="0"/>
                <a:ea typeface="Quattrocento Sans" pitchFamily="34" charset="-122"/>
                <a:cs typeface="Arial" panose="020B0604020202020204" pitchFamily="34" charset="0"/>
              </a:rPr>
              <a:t>of carbon </a:t>
            </a:r>
            <a:r>
              <a:rPr lang="en-US" sz="3200" dirty="0">
                <a:solidFill>
                  <a:srgbClr val="1B1B1B"/>
                </a:solidFill>
                <a:latin typeface="Arial" panose="020B0604020202020204" pitchFamily="34" charset="0"/>
                <a:ea typeface="Quattrocento Sans" pitchFamily="34" charset="-122"/>
                <a:cs typeface="Arial" panose="020B0604020202020204" pitchFamily="34" charset="0"/>
              </a:rPr>
              <a:t>credits</a:t>
            </a:r>
            <a:r>
              <a:rPr lang="en-US" sz="3200" b="1" dirty="0">
                <a:solidFill>
                  <a:srgbClr val="1B1B1B"/>
                </a:solidFill>
                <a:latin typeface="Arial" panose="020B0604020202020204" pitchFamily="34" charset="0"/>
                <a:ea typeface="Quattrocento Sans" pitchFamily="34" charset="-122"/>
                <a:cs typeface="Arial" panose="020B0604020202020204" pitchFamily="34" charset="0"/>
              </a:rPr>
              <a:t>
Farmers – </a:t>
            </a:r>
            <a:r>
              <a:rPr lang="en-US" sz="3200" dirty="0">
                <a:solidFill>
                  <a:srgbClr val="1B1B1B"/>
                </a:solidFill>
                <a:latin typeface="Arial" panose="020B0604020202020204" pitchFamily="34" charset="0"/>
                <a:ea typeface="Quattrocento Sans" pitchFamily="34" charset="-122"/>
                <a:cs typeface="Arial" panose="020B0604020202020204" pitchFamily="34" charset="0"/>
              </a:rPr>
              <a:t>sellers of carbon credits</a:t>
            </a:r>
            <a:r>
              <a:rPr lang="en-US" sz="3200" b="1" dirty="0">
                <a:solidFill>
                  <a:srgbClr val="1B1B1B"/>
                </a:solidFill>
                <a:latin typeface="Arial" panose="020B0604020202020204" pitchFamily="34" charset="0"/>
                <a:ea typeface="Quattrocento Sans" pitchFamily="34" charset="-122"/>
                <a:cs typeface="Arial" panose="020B0604020202020204" pitchFamily="34" charset="0"/>
              </a:rPr>
              <a:t>
Corporations </a:t>
            </a:r>
            <a:r>
              <a:rPr lang="en-US" sz="3200" dirty="0">
                <a:solidFill>
                  <a:srgbClr val="1B1B1B"/>
                </a:solidFill>
                <a:latin typeface="Arial" panose="020B0604020202020204" pitchFamily="34" charset="0"/>
                <a:ea typeface="Quattrocento Sans" pitchFamily="34" charset="-122"/>
                <a:cs typeface="Arial" panose="020B0604020202020204" pitchFamily="34" charset="0"/>
              </a:rPr>
              <a:t>– buyers for sustainability goals</a:t>
            </a:r>
            <a:r>
              <a:rPr lang="en-US" sz="3200" b="1" dirty="0">
                <a:solidFill>
                  <a:srgbClr val="1B1B1B"/>
                </a:solidFill>
                <a:latin typeface="Arial" panose="020B0604020202020204" pitchFamily="34" charset="0"/>
                <a:ea typeface="Quattrocento Sans" pitchFamily="34" charset="-122"/>
                <a:cs typeface="Arial" panose="020B0604020202020204" pitchFamily="34" charset="0"/>
              </a:rPr>
              <a:t>
Platforms/brokers – </a:t>
            </a:r>
            <a:r>
              <a:rPr lang="en-US" sz="3200" dirty="0">
                <a:solidFill>
                  <a:srgbClr val="1B1B1B"/>
                </a:solidFill>
                <a:latin typeface="Arial" panose="020B0604020202020204" pitchFamily="34" charset="0"/>
                <a:ea typeface="Quattrocento Sans" pitchFamily="34" charset="-122"/>
                <a:cs typeface="Arial" panose="020B0604020202020204" pitchFamily="34" charset="0"/>
              </a:rPr>
              <a:t>facilitate transactions</a:t>
            </a:r>
            <a:r>
              <a:rPr lang="en-US" sz="3200" b="1" dirty="0">
                <a:solidFill>
                  <a:srgbClr val="1B1B1B"/>
                </a:solidFill>
                <a:latin typeface="Arial" panose="020B0604020202020204" pitchFamily="34" charset="0"/>
                <a:ea typeface="Quattrocento Sans" pitchFamily="34" charset="-122"/>
                <a:cs typeface="Arial" panose="020B0604020202020204" pitchFamily="34" charset="0"/>
              </a:rPr>
              <a:t>
Environmental organisations – </a:t>
            </a:r>
            <a:r>
              <a:rPr lang="ro-RO" sz="3200" dirty="0">
                <a:solidFill>
                  <a:srgbClr val="1B1B1B"/>
                </a:solidFill>
                <a:latin typeface="Arial" panose="020B0604020202020204" pitchFamily="34" charset="0"/>
                <a:ea typeface="Quattrocento Sans" pitchFamily="34" charset="-122"/>
                <a:cs typeface="Arial" panose="020B0604020202020204" pitchFamily="34" charset="0"/>
              </a:rPr>
              <a:t>monitoring</a:t>
            </a:r>
            <a:r>
              <a:rPr lang="ro-RO" sz="3200" b="1" dirty="0">
                <a:solidFill>
                  <a:srgbClr val="1B1B1B"/>
                </a:solidFill>
                <a:latin typeface="Arial" panose="020B0604020202020204" pitchFamily="34" charset="0"/>
                <a:ea typeface="Quattrocento Sans" pitchFamily="34" charset="-122"/>
                <a:cs typeface="Arial" panose="020B0604020202020204" pitchFamily="34" charset="0"/>
              </a:rPr>
              <a:t> </a:t>
            </a:r>
            <a:r>
              <a:rPr lang="en-US" sz="3200" dirty="0">
                <a:solidFill>
                  <a:srgbClr val="1B1B1B"/>
                </a:solidFill>
                <a:latin typeface="Arial" panose="020B0604020202020204" pitchFamily="34" charset="0"/>
                <a:ea typeface="Quattrocento Sans" pitchFamily="34" charset="-122"/>
                <a:cs typeface="Arial" panose="020B0604020202020204" pitchFamily="34" charset="0"/>
              </a:rPr>
              <a:t>integrity and transparency</a:t>
            </a:r>
            <a:r>
              <a:rPr lang="ro-RO" sz="3200" dirty="0">
                <a:solidFill>
                  <a:srgbClr val="1B1B1B"/>
                </a:solidFill>
                <a:latin typeface="Arial" panose="020B0604020202020204" pitchFamily="34" charset="0"/>
                <a:ea typeface="Quattrocento Sans" pitchFamily="34" charset="-122"/>
                <a:cs typeface="Arial" panose="020B0604020202020204" pitchFamily="34" charset="0"/>
              </a:rPr>
              <a:t> of the process.</a:t>
            </a:r>
            <a:endParaRPr lang="en-US" sz="3200" dirty="0">
              <a:latin typeface="Arial" panose="020B0604020202020204" pitchFamily="34" charset="0"/>
              <a:cs typeface="Arial" panose="020B0604020202020204" pitchFamily="34" charset="0"/>
            </a:endParaRPr>
          </a:p>
        </p:txBody>
      </p:sp>
      <p:sp>
        <p:nvSpPr>
          <p:cNvPr id="42" name="Text 15">
            <a:extLst>
              <a:ext uri="{FF2B5EF4-FFF2-40B4-BE49-F238E27FC236}">
                <a16:creationId xmlns:a16="http://schemas.microsoft.com/office/drawing/2014/main" id="{833EE5D8-BCC2-D9AB-43D6-9CDC2618AE29}"/>
              </a:ext>
            </a:extLst>
          </p:cNvPr>
          <p:cNvSpPr/>
          <p:nvPr/>
        </p:nvSpPr>
        <p:spPr>
          <a:xfrm>
            <a:off x="29508945" y="16415657"/>
            <a:ext cx="8748293" cy="3853543"/>
          </a:xfrm>
          <a:prstGeom prst="rect">
            <a:avLst/>
          </a:prstGeom>
          <a:noFill/>
          <a:ln/>
        </p:spPr>
        <p:txBody>
          <a:bodyPr wrap="square" lIns="0" tIns="0" rIns="0" bIns="0" rtlCol="0" anchor="t"/>
          <a:lstStyle/>
          <a:p>
            <a:pPr>
              <a:lnSpc>
                <a:spcPct val="135000"/>
              </a:lnSpc>
            </a:pPr>
            <a:r>
              <a:rPr lang="en-US" sz="3200" dirty="0">
                <a:solidFill>
                  <a:srgbClr val="1B1B1B"/>
                </a:solidFill>
                <a:latin typeface="Arial" panose="020B0604020202020204" pitchFamily="34" charset="0"/>
                <a:ea typeface="Quattrocento Sans" pitchFamily="34" charset="-122"/>
                <a:cs typeface="Arial" panose="020B0604020202020204" pitchFamily="34" charset="0"/>
              </a:rPr>
              <a:t>Set of environmentally friendly agricultural practices, focusing on improving carbon storage in soil and vegetation.
</a:t>
            </a:r>
            <a:r>
              <a:rPr lang="en-US" sz="3200" b="1" dirty="0">
                <a:solidFill>
                  <a:srgbClr val="1B1B1B"/>
                </a:solidFill>
                <a:latin typeface="Arial" panose="020B0604020202020204" pitchFamily="34" charset="0"/>
                <a:ea typeface="Quattrocento Sans" pitchFamily="34" charset="-122"/>
                <a:cs typeface="Arial" panose="020B0604020202020204" pitchFamily="34" charset="0"/>
              </a:rPr>
              <a:t>Common techniques:</a:t>
            </a:r>
            <a:r>
              <a:rPr lang="en-US" sz="3200" dirty="0">
                <a:solidFill>
                  <a:srgbClr val="1B1B1B"/>
                </a:solidFill>
                <a:latin typeface="Arial" panose="020B0604020202020204" pitchFamily="34" charset="0"/>
                <a:ea typeface="Quattrocento Sans" pitchFamily="34" charset="-122"/>
                <a:cs typeface="Arial" panose="020B0604020202020204" pitchFamily="34" charset="0"/>
              </a:rPr>
              <a:t>
• organic fertilizers • cover crops
• reduced </a:t>
            </a:r>
            <a:r>
              <a:rPr lang="ro-RO" sz="3200" dirty="0">
                <a:solidFill>
                  <a:srgbClr val="1B1B1B"/>
                </a:solidFill>
                <a:latin typeface="Arial" panose="020B0604020202020204" pitchFamily="34" charset="0"/>
                <a:ea typeface="Quattrocento Sans" pitchFamily="34" charset="-122"/>
                <a:cs typeface="Arial" panose="020B0604020202020204" pitchFamily="34" charset="0"/>
              </a:rPr>
              <a:t>tillage</a:t>
            </a:r>
            <a:r>
              <a:rPr lang="en-US" sz="3200" dirty="0">
                <a:solidFill>
                  <a:srgbClr val="1B1B1B"/>
                </a:solidFill>
                <a:latin typeface="Arial" panose="020B0604020202020204" pitchFamily="34" charset="0"/>
                <a:ea typeface="Quattrocento Sans" pitchFamily="34" charset="-122"/>
                <a:cs typeface="Arial" panose="020B0604020202020204" pitchFamily="34" charset="0"/>
              </a:rPr>
              <a:t> • </a:t>
            </a:r>
            <a:r>
              <a:rPr lang="ro-RO" sz="3200" dirty="0">
                <a:solidFill>
                  <a:srgbClr val="1B1B1B"/>
                </a:solidFill>
                <a:latin typeface="Arial" panose="020B0604020202020204" pitchFamily="34" charset="0"/>
                <a:ea typeface="Quattrocento Sans" pitchFamily="34" charset="-122"/>
                <a:cs typeface="Arial" panose="020B0604020202020204" pitchFamily="34" charset="0"/>
              </a:rPr>
              <a:t>c</a:t>
            </a:r>
            <a:r>
              <a:rPr lang="en-US" sz="3200" dirty="0">
                <a:solidFill>
                  <a:srgbClr val="1B1B1B"/>
                </a:solidFill>
                <a:latin typeface="Arial" panose="020B0604020202020204" pitchFamily="34" charset="0"/>
                <a:ea typeface="Quattrocento Sans" pitchFamily="34" charset="-122"/>
                <a:cs typeface="Arial" panose="020B0604020202020204" pitchFamily="34" charset="0"/>
              </a:rPr>
              <a:t>rop rotation
• grazing management • agroforestry</a:t>
            </a:r>
            <a:endParaRPr lang="en-US" sz="3200" dirty="0">
              <a:latin typeface="Arial" panose="020B0604020202020204" pitchFamily="34" charset="0"/>
              <a:cs typeface="Arial" panose="020B0604020202020204" pitchFamily="34" charset="0"/>
            </a:endParaRPr>
          </a:p>
        </p:txBody>
      </p:sp>
      <p:sp>
        <p:nvSpPr>
          <p:cNvPr id="43" name="Text 14">
            <a:extLst>
              <a:ext uri="{FF2B5EF4-FFF2-40B4-BE49-F238E27FC236}">
                <a16:creationId xmlns:a16="http://schemas.microsoft.com/office/drawing/2014/main" id="{97C4391B-0643-1140-CC1F-50C5D85B6903}"/>
              </a:ext>
            </a:extLst>
          </p:cNvPr>
          <p:cNvSpPr/>
          <p:nvPr/>
        </p:nvSpPr>
        <p:spPr>
          <a:xfrm>
            <a:off x="29502896" y="15388776"/>
            <a:ext cx="6921914" cy="845456"/>
          </a:xfrm>
          <a:prstGeom prst="rect">
            <a:avLst/>
          </a:prstGeom>
          <a:noFill/>
          <a:ln/>
        </p:spPr>
        <p:txBody>
          <a:bodyPr wrap="none" lIns="0" tIns="0" rIns="0" bIns="0" rtlCol="0" anchor="ctr"/>
          <a:lstStyle/>
          <a:p>
            <a:pPr>
              <a:lnSpc>
                <a:spcPct val="130000"/>
              </a:lnSpc>
            </a:pPr>
            <a:r>
              <a:rPr lang="en-US" sz="3200" b="1" u="sng" dirty="0">
                <a:solidFill>
                  <a:srgbClr val="2D6A4F"/>
                </a:solidFill>
                <a:latin typeface="Arial" panose="020B0604020202020204" pitchFamily="34" charset="0"/>
                <a:ea typeface="QuattrocentoSans" pitchFamily="34" charset="-122"/>
                <a:cs typeface="Arial" panose="020B0604020202020204" pitchFamily="34" charset="0"/>
              </a:rPr>
              <a:t>WHAT IS CARBON FARMING</a:t>
            </a:r>
            <a:endParaRPr lang="en-US" sz="3200" u="sng" dirty="0">
              <a:latin typeface="Arial" panose="020B0604020202020204" pitchFamily="34" charset="0"/>
              <a:cs typeface="Arial" panose="020B0604020202020204" pitchFamily="34" charset="0"/>
            </a:endParaRPr>
          </a:p>
        </p:txBody>
      </p:sp>
      <p:sp>
        <p:nvSpPr>
          <p:cNvPr id="45" name="Text 26">
            <a:extLst>
              <a:ext uri="{FF2B5EF4-FFF2-40B4-BE49-F238E27FC236}">
                <a16:creationId xmlns:a16="http://schemas.microsoft.com/office/drawing/2014/main" id="{CDFDA879-80FD-1599-3D5D-BDB090474B6E}"/>
              </a:ext>
            </a:extLst>
          </p:cNvPr>
          <p:cNvSpPr/>
          <p:nvPr/>
        </p:nvSpPr>
        <p:spPr>
          <a:xfrm>
            <a:off x="26645810" y="24612550"/>
            <a:ext cx="9779000" cy="598714"/>
          </a:xfrm>
          <a:prstGeom prst="rect">
            <a:avLst/>
          </a:prstGeom>
          <a:noFill/>
          <a:ln/>
        </p:spPr>
        <p:txBody>
          <a:bodyPr wrap="none" lIns="0" tIns="0" rIns="0" bIns="0" rtlCol="0" anchor="ctr"/>
          <a:lstStyle/>
          <a:p>
            <a:pPr algn="ctr">
              <a:lnSpc>
                <a:spcPct val="100000"/>
              </a:lnSpc>
            </a:pPr>
            <a:r>
              <a:rPr lang="en-US" sz="3200" b="1" u="sng" dirty="0">
                <a:solidFill>
                  <a:srgbClr val="2D6A4F"/>
                </a:solidFill>
                <a:latin typeface="Arial" panose="020B0604020202020204" pitchFamily="34" charset="0"/>
                <a:ea typeface="Quattrocento Sans" pitchFamily="34" charset="-122"/>
                <a:cs typeface="Arial" panose="020B0604020202020204" pitchFamily="34" charset="0"/>
              </a:rPr>
              <a:t>OPPORTUNITIES FOR FARMERS</a:t>
            </a:r>
            <a:endParaRPr lang="en-US" sz="3600" u="sng" dirty="0">
              <a:latin typeface="Arial" panose="020B0604020202020204" pitchFamily="34" charset="0"/>
              <a:cs typeface="Arial" panose="020B0604020202020204" pitchFamily="34" charset="0"/>
            </a:endParaRPr>
          </a:p>
        </p:txBody>
      </p:sp>
      <p:sp>
        <p:nvSpPr>
          <p:cNvPr id="46" name="Text 27">
            <a:extLst>
              <a:ext uri="{FF2B5EF4-FFF2-40B4-BE49-F238E27FC236}">
                <a16:creationId xmlns:a16="http://schemas.microsoft.com/office/drawing/2014/main" id="{57580FDD-2AA7-8529-1D5A-DBA1E2E09961}"/>
              </a:ext>
            </a:extLst>
          </p:cNvPr>
          <p:cNvSpPr/>
          <p:nvPr/>
        </p:nvSpPr>
        <p:spPr>
          <a:xfrm>
            <a:off x="26021697" y="25880628"/>
            <a:ext cx="12741579" cy="3855361"/>
          </a:xfrm>
          <a:prstGeom prst="rect">
            <a:avLst/>
          </a:prstGeom>
          <a:noFill/>
          <a:ln/>
        </p:spPr>
        <p:txBody>
          <a:bodyPr wrap="square" lIns="0" tIns="0" rIns="0" bIns="0" rtlCol="0" anchor="t"/>
          <a:lstStyle/>
          <a:p>
            <a:pPr marL="457200" indent="-457200">
              <a:lnSpc>
                <a:spcPct val="140000"/>
              </a:lnSpc>
              <a:buFont typeface="Wingdings" panose="05000000000000000000" pitchFamily="2" charset="2"/>
              <a:buChar char="Ø"/>
            </a:pPr>
            <a:r>
              <a:rPr lang="en-US" sz="3200" dirty="0">
                <a:solidFill>
                  <a:srgbClr val="1B1B1B"/>
                </a:solidFill>
                <a:latin typeface="Arial" panose="020B0604020202020204" pitchFamily="34" charset="0"/>
                <a:ea typeface="Quattrocento Sans" pitchFamily="34" charset="-122"/>
                <a:cs typeface="Arial" panose="020B0604020202020204" pitchFamily="34" charset="0"/>
              </a:rPr>
              <a:t>Stable additional income: 20-60 EUR/ha/year
Improving soil health – organic matter, water retention
Long-term cost reduction – fewer inputs
Adaptation to climate change – more resilient soils
Access to premium markets and reputation as a sustainable farm</a:t>
            </a:r>
            <a:endParaRPr lang="en-US" sz="3200" dirty="0">
              <a:latin typeface="Arial" panose="020B0604020202020204" pitchFamily="34" charset="0"/>
              <a:cs typeface="Arial" panose="020B0604020202020204" pitchFamily="34" charset="0"/>
            </a:endParaRPr>
          </a:p>
        </p:txBody>
      </p:sp>
      <p:sp>
        <p:nvSpPr>
          <p:cNvPr id="47" name="Shape 22">
            <a:extLst>
              <a:ext uri="{FF2B5EF4-FFF2-40B4-BE49-F238E27FC236}">
                <a16:creationId xmlns:a16="http://schemas.microsoft.com/office/drawing/2014/main" id="{2DCC375B-E4C4-C19F-EBEC-8695B62D2481}"/>
              </a:ext>
            </a:extLst>
          </p:cNvPr>
          <p:cNvSpPr/>
          <p:nvPr/>
        </p:nvSpPr>
        <p:spPr>
          <a:xfrm>
            <a:off x="8763000" y="25880628"/>
            <a:ext cx="9652000" cy="708180"/>
          </a:xfrm>
          <a:prstGeom prst="rect">
            <a:avLst/>
          </a:prstGeom>
          <a:solidFill>
            <a:srgbClr val="E8F5E9"/>
          </a:solidFill>
          <a:ln/>
        </p:spPr>
        <p:txBody>
          <a:bodyPr/>
          <a:lstStyle/>
          <a:p>
            <a:endParaRPr lang="ro-RO" dirty="0"/>
          </a:p>
        </p:txBody>
      </p:sp>
      <p:sp>
        <p:nvSpPr>
          <p:cNvPr id="51" name="Text 23">
            <a:extLst>
              <a:ext uri="{FF2B5EF4-FFF2-40B4-BE49-F238E27FC236}">
                <a16:creationId xmlns:a16="http://schemas.microsoft.com/office/drawing/2014/main" id="{AD5A5F36-B0F9-99FC-7A95-BA8847E6C6C3}"/>
              </a:ext>
            </a:extLst>
          </p:cNvPr>
          <p:cNvSpPr/>
          <p:nvPr/>
        </p:nvSpPr>
        <p:spPr>
          <a:xfrm>
            <a:off x="26516503" y="30114170"/>
            <a:ext cx="9652000" cy="838201"/>
          </a:xfrm>
          <a:prstGeom prst="rect">
            <a:avLst/>
          </a:prstGeom>
          <a:noFill/>
          <a:ln/>
        </p:spPr>
        <p:txBody>
          <a:bodyPr wrap="none" lIns="0" tIns="0" rIns="0" bIns="0" rtlCol="0" anchor="ctr"/>
          <a:lstStyle/>
          <a:p>
            <a:pPr algn="ctr">
              <a:lnSpc>
                <a:spcPct val="100000"/>
              </a:lnSpc>
            </a:pPr>
            <a:r>
              <a:rPr lang="en-US" sz="3200" b="1" u="sng" dirty="0">
                <a:solidFill>
                  <a:srgbClr val="2D6A4F"/>
                </a:solidFill>
                <a:latin typeface="Arial" panose="020B0604020202020204" pitchFamily="34" charset="0"/>
                <a:ea typeface="Quattrocento Sans" pitchFamily="34" charset="-122"/>
                <a:cs typeface="Arial" panose="020B0604020202020204" pitchFamily="34" charset="0"/>
              </a:rPr>
              <a:t>CHALLENGES FOR FARMERS</a:t>
            </a:r>
            <a:endParaRPr lang="en-US" sz="3600" u="sng" dirty="0">
              <a:latin typeface="Arial" panose="020B0604020202020204" pitchFamily="34" charset="0"/>
              <a:cs typeface="Arial" panose="020B0604020202020204" pitchFamily="34" charset="0"/>
            </a:endParaRPr>
          </a:p>
        </p:txBody>
      </p:sp>
      <p:sp>
        <p:nvSpPr>
          <p:cNvPr id="52" name="Text 24">
            <a:extLst>
              <a:ext uri="{FF2B5EF4-FFF2-40B4-BE49-F238E27FC236}">
                <a16:creationId xmlns:a16="http://schemas.microsoft.com/office/drawing/2014/main" id="{842B9D19-1710-2DC5-91B5-78E138F42F3B}"/>
              </a:ext>
            </a:extLst>
          </p:cNvPr>
          <p:cNvSpPr/>
          <p:nvPr/>
        </p:nvSpPr>
        <p:spPr>
          <a:xfrm>
            <a:off x="26021697" y="31187870"/>
            <a:ext cx="12741580" cy="3567494"/>
          </a:xfrm>
          <a:prstGeom prst="rect">
            <a:avLst/>
          </a:prstGeom>
          <a:noFill/>
          <a:ln/>
        </p:spPr>
        <p:txBody>
          <a:bodyPr wrap="square" lIns="0" tIns="0" rIns="0" bIns="0" rtlCol="0" anchor="t"/>
          <a:lstStyle/>
          <a:p>
            <a:pPr marL="457200" indent="-457200">
              <a:lnSpc>
                <a:spcPct val="140000"/>
              </a:lnSpc>
              <a:buFont typeface="Wingdings" panose="05000000000000000000" pitchFamily="2" charset="2"/>
              <a:buChar char="Ø"/>
            </a:pPr>
            <a:r>
              <a:rPr lang="en-US" sz="3200" dirty="0">
                <a:solidFill>
                  <a:srgbClr val="1B1B1B"/>
                </a:solidFill>
                <a:latin typeface="Arial" panose="020B0604020202020204" pitchFamily="34" charset="0"/>
                <a:ea typeface="Quattrocento Sans" pitchFamily="34" charset="-122"/>
                <a:cs typeface="Arial" panose="020B0604020202020204" pitchFamily="34" charset="0"/>
              </a:rPr>
              <a:t>Lack of machinery for minimum</a:t>
            </a:r>
            <a:r>
              <a:rPr lang="ro-RO" sz="3200" dirty="0">
                <a:solidFill>
                  <a:srgbClr val="1B1B1B"/>
                </a:solidFill>
                <a:latin typeface="Arial" panose="020B0604020202020204" pitchFamily="34" charset="0"/>
                <a:ea typeface="Quattrocento Sans" pitchFamily="34" charset="-122"/>
                <a:cs typeface="Arial" panose="020B0604020202020204" pitchFamily="34" charset="0"/>
              </a:rPr>
              <a:t> ground</a:t>
            </a:r>
            <a:r>
              <a:rPr lang="en-US" sz="3200" dirty="0">
                <a:solidFill>
                  <a:srgbClr val="1B1B1B"/>
                </a:solidFill>
                <a:latin typeface="Arial" panose="020B0604020202020204" pitchFamily="34" charset="0"/>
                <a:ea typeface="Quattrocento Sans" pitchFamily="34" charset="-122"/>
                <a:cs typeface="Arial" panose="020B0604020202020204" pitchFamily="34" charset="0"/>
              </a:rPr>
              <a:t> work (no-till, direct seeders)
Land fragmentation – &gt;90% farms under 5 ha
Market uncertainty – variable prices (€25-39)
Accurate monitoring and reporting – requires time and skills
Long contract duration (5-10 years) – risk for small farms</a:t>
            </a:r>
            <a:endParaRPr lang="en-US" sz="3200" dirty="0">
              <a:latin typeface="Arial" panose="020B0604020202020204" pitchFamily="34" charset="0"/>
              <a:cs typeface="Arial" panose="020B0604020202020204" pitchFamily="34" charset="0"/>
            </a:endParaRPr>
          </a:p>
        </p:txBody>
      </p:sp>
      <p:sp>
        <p:nvSpPr>
          <p:cNvPr id="53" name="Text 30">
            <a:extLst>
              <a:ext uri="{FF2B5EF4-FFF2-40B4-BE49-F238E27FC236}">
                <a16:creationId xmlns:a16="http://schemas.microsoft.com/office/drawing/2014/main" id="{770FE54C-D110-7331-3D23-71D65C229EEF}"/>
              </a:ext>
            </a:extLst>
          </p:cNvPr>
          <p:cNvSpPr/>
          <p:nvPr/>
        </p:nvSpPr>
        <p:spPr>
          <a:xfrm>
            <a:off x="2408160" y="37279338"/>
            <a:ext cx="36308090" cy="5505146"/>
          </a:xfrm>
          <a:prstGeom prst="rect">
            <a:avLst/>
          </a:prstGeom>
          <a:noFill/>
          <a:ln/>
        </p:spPr>
        <p:txBody>
          <a:bodyPr wrap="square" lIns="0" tIns="0" rIns="0" bIns="0" rtlCol="0" anchor="t"/>
          <a:lstStyle/>
          <a:p>
            <a:pPr marL="457200" indent="-457200">
              <a:lnSpc>
                <a:spcPct val="140000"/>
              </a:lnSpc>
              <a:buFont typeface="Wingdings" panose="05000000000000000000" pitchFamily="2" charset="2"/>
              <a:buChar char="Ø"/>
            </a:pPr>
            <a:r>
              <a:rPr lang="en-US" sz="3200" dirty="0">
                <a:solidFill>
                  <a:srgbClr val="1B1B1B"/>
                </a:solidFill>
                <a:latin typeface="Arial" panose="020B0604020202020204" pitchFamily="34" charset="0"/>
                <a:ea typeface="Quattrocento Sans" pitchFamily="34" charset="-122"/>
                <a:cs typeface="Arial" panose="020B0604020202020204" pitchFamily="34" charset="0"/>
              </a:rPr>
              <a:t>The carbon certificates</a:t>
            </a:r>
            <a:r>
              <a:rPr lang="ro-RO" sz="3200" dirty="0">
                <a:solidFill>
                  <a:srgbClr val="1B1B1B"/>
                </a:solidFill>
                <a:latin typeface="Arial" panose="020B0604020202020204" pitchFamily="34" charset="0"/>
                <a:ea typeface="Quattrocento Sans" pitchFamily="34" charset="-122"/>
                <a:cs typeface="Arial" panose="020B0604020202020204" pitchFamily="34" charset="0"/>
              </a:rPr>
              <a:t> market</a:t>
            </a:r>
            <a:r>
              <a:rPr lang="en-US" sz="3200" dirty="0">
                <a:solidFill>
                  <a:srgbClr val="1B1B1B"/>
                </a:solidFill>
                <a:latin typeface="Arial" panose="020B0604020202020204" pitchFamily="34" charset="0"/>
                <a:ea typeface="Quattrocento Sans" pitchFamily="34" charset="-122"/>
                <a:cs typeface="Arial" panose="020B0604020202020204" pitchFamily="34" charset="0"/>
              </a:rPr>
              <a:t> has attracted the attention of</a:t>
            </a:r>
            <a:r>
              <a:rPr lang="ro-RO" sz="3200" dirty="0">
                <a:solidFill>
                  <a:srgbClr val="1B1B1B"/>
                </a:solidFill>
                <a:latin typeface="Arial" panose="020B0604020202020204" pitchFamily="34" charset="0"/>
                <a:ea typeface="Quattrocento Sans" pitchFamily="34" charset="-122"/>
                <a:cs typeface="Arial" panose="020B0604020202020204" pitchFamily="34" charset="0"/>
              </a:rPr>
              <a:t> Romanian</a:t>
            </a:r>
            <a:r>
              <a:rPr lang="en-US" sz="3200" dirty="0">
                <a:solidFill>
                  <a:srgbClr val="1B1B1B"/>
                </a:solidFill>
                <a:latin typeface="Arial" panose="020B0604020202020204" pitchFamily="34" charset="0"/>
                <a:ea typeface="Quattrocento Sans" pitchFamily="34" charset="-122"/>
                <a:cs typeface="Arial" panose="020B0604020202020204" pitchFamily="34" charset="0"/>
              </a:rPr>
              <a:t> farmers, </a:t>
            </a:r>
            <a:r>
              <a:rPr lang="ro-RO" sz="3200" dirty="0">
                <a:solidFill>
                  <a:srgbClr val="1B1B1B"/>
                </a:solidFill>
                <a:latin typeface="Arial" panose="020B0604020202020204" pitchFamily="34" charset="0"/>
                <a:ea typeface="Quattrocento Sans" pitchFamily="34" charset="-122"/>
                <a:cs typeface="Arial" panose="020B0604020202020204" pitchFamily="34" charset="0"/>
              </a:rPr>
              <a:t>therefor</a:t>
            </a:r>
            <a:r>
              <a:rPr lang="en-US" sz="3200" dirty="0">
                <a:solidFill>
                  <a:srgbClr val="1B1B1B"/>
                </a:solidFill>
                <a:latin typeface="Arial" panose="020B0604020202020204" pitchFamily="34" charset="0"/>
                <a:ea typeface="Quattrocento Sans" pitchFamily="34" charset="-122"/>
                <a:cs typeface="Arial" panose="020B0604020202020204" pitchFamily="34" charset="0"/>
              </a:rPr>
              <a:t> the number of hectares with conservative technologies increas</a:t>
            </a:r>
            <a:r>
              <a:rPr lang="ro-RO" sz="3200" dirty="0">
                <a:solidFill>
                  <a:srgbClr val="1B1B1B"/>
                </a:solidFill>
                <a:latin typeface="Arial" panose="020B0604020202020204" pitchFamily="34" charset="0"/>
                <a:ea typeface="Quattrocento Sans" pitchFamily="34" charset="-122"/>
                <a:cs typeface="Arial" panose="020B0604020202020204" pitchFamily="34" charset="0"/>
              </a:rPr>
              <a:t>ed</a:t>
            </a:r>
            <a:r>
              <a:rPr lang="en-US" sz="3200" dirty="0">
                <a:solidFill>
                  <a:srgbClr val="1B1B1B"/>
                </a:solidFill>
                <a:latin typeface="Arial" panose="020B0604020202020204" pitchFamily="34" charset="0"/>
                <a:ea typeface="Quattrocento Sans" pitchFamily="34" charset="-122"/>
                <a:cs typeface="Arial" panose="020B0604020202020204" pitchFamily="34" charset="0"/>
              </a:rPr>
              <a:t> exponentially in recent years. </a:t>
            </a:r>
            <a:endParaRPr lang="ro-RO" sz="3200" dirty="0">
              <a:solidFill>
                <a:srgbClr val="1B1B1B"/>
              </a:solidFill>
              <a:latin typeface="Arial" panose="020B0604020202020204" pitchFamily="34" charset="0"/>
              <a:ea typeface="Quattrocento Sans" pitchFamily="34" charset="-122"/>
              <a:cs typeface="Arial" panose="020B0604020202020204" pitchFamily="34" charset="0"/>
            </a:endParaRPr>
          </a:p>
          <a:p>
            <a:pPr marL="457200" indent="-457200">
              <a:lnSpc>
                <a:spcPct val="140000"/>
              </a:lnSpc>
              <a:buFont typeface="Wingdings" panose="05000000000000000000" pitchFamily="2" charset="2"/>
              <a:buChar char="Ø"/>
            </a:pPr>
            <a:r>
              <a:rPr lang="en-US" sz="3200" dirty="0">
                <a:solidFill>
                  <a:srgbClr val="1B1B1B"/>
                </a:solidFill>
                <a:latin typeface="Arial" panose="020B0604020202020204" pitchFamily="34" charset="0"/>
                <a:ea typeface="Quattrocento Sans" pitchFamily="34" charset="-122"/>
                <a:cs typeface="Arial" panose="020B0604020202020204" pitchFamily="34" charset="0"/>
              </a:rPr>
              <a:t>Carbon and biodiversity credits</a:t>
            </a:r>
            <a:r>
              <a:rPr lang="ro-RO" sz="3200" dirty="0">
                <a:solidFill>
                  <a:srgbClr val="1B1B1B"/>
                </a:solidFill>
                <a:latin typeface="Arial" panose="020B0604020202020204" pitchFamily="34" charset="0"/>
                <a:ea typeface="Quattrocento Sans" pitchFamily="34" charset="-122"/>
                <a:cs typeface="Arial" panose="020B0604020202020204" pitchFamily="34" charset="0"/>
              </a:rPr>
              <a:t> are</a:t>
            </a:r>
            <a:r>
              <a:rPr lang="en-US" sz="3200" dirty="0">
                <a:solidFill>
                  <a:srgbClr val="1B1B1B"/>
                </a:solidFill>
                <a:latin typeface="Arial" panose="020B0604020202020204" pitchFamily="34" charset="0"/>
                <a:ea typeface="Quattrocento Sans" pitchFamily="34" charset="-122"/>
                <a:cs typeface="Arial" panose="020B0604020202020204" pitchFamily="34" charset="0"/>
              </a:rPr>
              <a:t> offer innovative approaches to conservation and sustainable management.</a:t>
            </a:r>
            <a:endParaRPr lang="ro-RO" sz="3200" dirty="0">
              <a:solidFill>
                <a:srgbClr val="1B1B1B"/>
              </a:solidFill>
              <a:latin typeface="Arial" panose="020B0604020202020204" pitchFamily="34" charset="0"/>
              <a:ea typeface="Quattrocento Sans" pitchFamily="34" charset="-122"/>
              <a:cs typeface="Arial" panose="020B0604020202020204" pitchFamily="34" charset="0"/>
            </a:endParaRPr>
          </a:p>
          <a:p>
            <a:pPr marL="457200" indent="-457200">
              <a:lnSpc>
                <a:spcPct val="140000"/>
              </a:lnSpc>
              <a:buFont typeface="Wingdings" panose="05000000000000000000" pitchFamily="2" charset="2"/>
              <a:buChar char="Ø"/>
            </a:pPr>
            <a:r>
              <a:rPr lang="en-US" sz="3200" dirty="0">
                <a:solidFill>
                  <a:srgbClr val="1B1B1B"/>
                </a:solidFill>
                <a:latin typeface="Arial" panose="020B0604020202020204" pitchFamily="34" charset="0"/>
                <a:ea typeface="Quattrocento Sans" pitchFamily="34" charset="-122"/>
                <a:cs typeface="Arial" panose="020B0604020202020204" pitchFamily="34" charset="0"/>
              </a:rPr>
              <a:t>By boosting soil carbon sequestration, </a:t>
            </a:r>
            <a:r>
              <a:rPr lang="ro-RO" sz="3200" dirty="0">
                <a:solidFill>
                  <a:srgbClr val="1B1B1B"/>
                </a:solidFill>
                <a:latin typeface="Arial" panose="020B0604020202020204" pitchFamily="34" charset="0"/>
                <a:ea typeface="Quattrocento Sans" pitchFamily="34" charset="-122"/>
                <a:cs typeface="Arial" panose="020B0604020202020204" pitchFamily="34" charset="0"/>
              </a:rPr>
              <a:t>carbon </a:t>
            </a:r>
            <a:r>
              <a:rPr lang="en-US" sz="3200" dirty="0">
                <a:solidFill>
                  <a:srgbClr val="1B1B1B"/>
                </a:solidFill>
                <a:latin typeface="Arial" panose="020B0604020202020204" pitchFamily="34" charset="0"/>
                <a:ea typeface="Quattrocento Sans" pitchFamily="34" charset="-122"/>
                <a:cs typeface="Arial" panose="020B0604020202020204" pitchFamily="34" charset="0"/>
              </a:rPr>
              <a:t>certificates contribute to climate change mitigation and improved carbon storage.
Due to the lack of specialized machinery, most farmers manage to implement a reduced package of regenerative practices, which consists of: cover crops + reduction of tillage + optimization of N fertilization and crop rotation.</a:t>
            </a:r>
            <a:r>
              <a:rPr lang="ro-RO" sz="3200" dirty="0">
                <a:solidFill>
                  <a:srgbClr val="1B1B1B"/>
                </a:solidFill>
                <a:latin typeface="Arial" panose="020B0604020202020204" pitchFamily="34" charset="0"/>
                <a:ea typeface="Quattrocento Sans" pitchFamily="34" charset="-122"/>
                <a:cs typeface="Arial" panose="020B0604020202020204" pitchFamily="34" charset="0"/>
              </a:rPr>
              <a:t> </a:t>
            </a:r>
            <a:r>
              <a:rPr lang="en-US" sz="3200" dirty="0">
                <a:solidFill>
                  <a:srgbClr val="1B1B1B"/>
                </a:solidFill>
                <a:latin typeface="Arial" panose="020B0604020202020204" pitchFamily="34" charset="0"/>
                <a:ea typeface="Quattrocento Sans" pitchFamily="34" charset="-122"/>
                <a:cs typeface="Arial" panose="020B0604020202020204" pitchFamily="34" charset="0"/>
              </a:rPr>
              <a:t>This package of practices allows the sequestration of a maximum of 1.5 t CO2/ha/year, but has an important effect of </a:t>
            </a:r>
            <a:r>
              <a:rPr lang="en-US" sz="3200" b="1" dirty="0">
                <a:solidFill>
                  <a:srgbClr val="1B1B1B"/>
                </a:solidFill>
                <a:latin typeface="Arial" panose="020B0604020202020204" pitchFamily="34" charset="0"/>
                <a:ea typeface="Quattrocento Sans" pitchFamily="34" charset="-122"/>
                <a:cs typeface="Arial" panose="020B0604020202020204" pitchFamily="34" charset="0"/>
              </a:rPr>
              <a:t>improving soil health</a:t>
            </a:r>
            <a:r>
              <a:rPr lang="en-US" sz="3200" dirty="0">
                <a:solidFill>
                  <a:srgbClr val="1B1B1B"/>
                </a:solidFill>
                <a:latin typeface="Arial" panose="020B0604020202020204" pitchFamily="34" charset="0"/>
                <a:ea typeface="Quattrocento Sans" pitchFamily="34" charset="-122"/>
                <a:cs typeface="Arial" panose="020B0604020202020204" pitchFamily="34" charset="0"/>
              </a:rPr>
              <a:t>.
</a:t>
            </a:r>
            <a:r>
              <a:rPr lang="ro-RO" sz="3200" dirty="0">
                <a:solidFill>
                  <a:srgbClr val="1B1B1B"/>
                </a:solidFill>
                <a:latin typeface="Arial" panose="020B0604020202020204" pitchFamily="34" charset="0"/>
                <a:ea typeface="Quattrocento Sans" pitchFamily="34" charset="-122"/>
                <a:cs typeface="Arial" panose="020B0604020202020204" pitchFamily="34" charset="0"/>
              </a:rPr>
              <a:t>In conclusion, c</a:t>
            </a:r>
            <a:r>
              <a:rPr lang="en-US" sz="3200" dirty="0">
                <a:solidFill>
                  <a:srgbClr val="1B1B1B"/>
                </a:solidFill>
                <a:latin typeface="Arial" panose="020B0604020202020204" pitchFamily="34" charset="0"/>
                <a:ea typeface="Quattrocento Sans" pitchFamily="34" charset="-122"/>
                <a:cs typeface="Arial" panose="020B0604020202020204" pitchFamily="34" charset="0"/>
              </a:rPr>
              <a:t>arbon </a:t>
            </a:r>
            <a:r>
              <a:rPr lang="ro-RO" sz="3200" dirty="0">
                <a:solidFill>
                  <a:srgbClr val="1B1B1B"/>
                </a:solidFill>
                <a:latin typeface="Arial" panose="020B0604020202020204" pitchFamily="34" charset="0"/>
                <a:ea typeface="Quattrocento Sans" pitchFamily="34" charset="-122"/>
                <a:cs typeface="Arial" panose="020B0604020202020204" pitchFamily="34" charset="0"/>
              </a:rPr>
              <a:t>certificates</a:t>
            </a:r>
            <a:r>
              <a:rPr lang="en-US" sz="3200" dirty="0">
                <a:solidFill>
                  <a:srgbClr val="1B1B1B"/>
                </a:solidFill>
                <a:latin typeface="Arial" panose="020B0604020202020204" pitchFamily="34" charset="0"/>
                <a:ea typeface="Quattrocento Sans" pitchFamily="34" charset="-122"/>
                <a:cs typeface="Arial" panose="020B0604020202020204" pitchFamily="34" charset="0"/>
              </a:rPr>
              <a:t> are </a:t>
            </a:r>
            <a:r>
              <a:rPr lang="en-US" sz="3200" b="1" dirty="0">
                <a:solidFill>
                  <a:srgbClr val="1B1B1B"/>
                </a:solidFill>
                <a:latin typeface="Arial" panose="020B0604020202020204" pitchFamily="34" charset="0"/>
                <a:ea typeface="Quattrocento Sans" pitchFamily="34" charset="-122"/>
                <a:cs typeface="Arial" panose="020B0604020202020204" pitchFamily="34" charset="0"/>
              </a:rPr>
              <a:t>a tool to support the transition to sustainable agriculture</a:t>
            </a:r>
            <a:r>
              <a:rPr lang="en-US" sz="3200" dirty="0">
                <a:solidFill>
                  <a:srgbClr val="1B1B1B"/>
                </a:solidFill>
                <a:latin typeface="Arial" panose="020B0604020202020204" pitchFamily="34" charset="0"/>
                <a:ea typeface="Quattrocento Sans" pitchFamily="34" charset="-122"/>
                <a:cs typeface="Arial" panose="020B0604020202020204" pitchFamily="34" charset="0"/>
              </a:rPr>
              <a:t>. 
</a:t>
            </a:r>
            <a:r>
              <a:rPr lang="en-US" sz="3200" b="1" dirty="0">
                <a:solidFill>
                  <a:srgbClr val="BC6C25"/>
                </a:solidFill>
                <a:latin typeface="Arial" panose="020B0604020202020204" pitchFamily="34" charset="0"/>
                <a:ea typeface="Quattrocento Sans" pitchFamily="34" charset="-122"/>
                <a:cs typeface="Arial" panose="020B0604020202020204" pitchFamily="34" charset="0"/>
              </a:rPr>
              <a:t>The main benefit of applying regenerative</a:t>
            </a:r>
            <a:r>
              <a:rPr lang="ro-RO" sz="3200" b="1" dirty="0">
                <a:solidFill>
                  <a:srgbClr val="BC6C25"/>
                </a:solidFill>
                <a:latin typeface="Arial" panose="020B0604020202020204" pitchFamily="34" charset="0"/>
                <a:ea typeface="Quattrocento Sans" pitchFamily="34" charset="-122"/>
                <a:cs typeface="Arial" panose="020B0604020202020204" pitchFamily="34" charset="0"/>
              </a:rPr>
              <a:t> farming</a:t>
            </a:r>
            <a:r>
              <a:rPr lang="en-US" sz="3200" b="1" dirty="0">
                <a:solidFill>
                  <a:srgbClr val="BC6C25"/>
                </a:solidFill>
                <a:latin typeface="Arial" panose="020B0604020202020204" pitchFamily="34" charset="0"/>
                <a:ea typeface="Quattrocento Sans" pitchFamily="34" charset="-122"/>
                <a:cs typeface="Arial" panose="020B0604020202020204" pitchFamily="34" charset="0"/>
              </a:rPr>
              <a:t> practices is the improvement of soil health, which is the main capital of the farm</a:t>
            </a:r>
            <a:r>
              <a:rPr lang="ro-RO" sz="3200" b="1" dirty="0">
                <a:solidFill>
                  <a:srgbClr val="BC6C25"/>
                </a:solidFill>
                <a:latin typeface="Arial" panose="020B0604020202020204" pitchFamily="34" charset="0"/>
                <a:ea typeface="Quattrocento Sans" pitchFamily="34" charset="-122"/>
                <a:cs typeface="Arial" panose="020B0604020202020204" pitchFamily="34" charset="0"/>
              </a:rPr>
              <a:t>.</a:t>
            </a:r>
            <a:endParaRPr lang="en-US" sz="3200" b="1" dirty="0">
              <a:solidFill>
                <a:srgbClr val="BC6C25"/>
              </a:solidFill>
              <a:latin typeface="Arial" panose="020B0604020202020204" pitchFamily="34" charset="0"/>
              <a:cs typeface="Arial" panose="020B0604020202020204" pitchFamily="34" charset="0"/>
            </a:endParaRPr>
          </a:p>
        </p:txBody>
      </p:sp>
      <p:pic>
        <p:nvPicPr>
          <p:cNvPr id="55" name="Picture 54">
            <a:extLst>
              <a:ext uri="{FF2B5EF4-FFF2-40B4-BE49-F238E27FC236}">
                <a16:creationId xmlns:a16="http://schemas.microsoft.com/office/drawing/2014/main" id="{B9303CD6-0370-4F25-980B-33406CB44EE1}"/>
              </a:ext>
            </a:extLst>
          </p:cNvPr>
          <p:cNvPicPr>
            <a:picLocks noChangeAspect="1"/>
          </p:cNvPicPr>
          <p:nvPr/>
        </p:nvPicPr>
        <p:blipFill>
          <a:blip r:embed="rId5"/>
          <a:stretch>
            <a:fillRect/>
          </a:stretch>
        </p:blipFill>
        <p:spPr>
          <a:xfrm>
            <a:off x="14162920" y="19124900"/>
            <a:ext cx="4918529" cy="2693700"/>
          </a:xfrm>
          <a:prstGeom prst="rect">
            <a:avLst/>
          </a:prstGeom>
        </p:spPr>
      </p:pic>
      <p:graphicFrame>
        <p:nvGraphicFramePr>
          <p:cNvPr id="56" name="Table 0">
            <a:extLst>
              <a:ext uri="{FF2B5EF4-FFF2-40B4-BE49-F238E27FC236}">
                <a16:creationId xmlns:a16="http://schemas.microsoft.com/office/drawing/2014/main" id="{59C16133-D2B2-11E3-BAC4-F8CC71D1ADA7}"/>
              </a:ext>
            </a:extLst>
          </p:cNvPr>
          <p:cNvGraphicFramePr>
            <a:graphicFrameLocks noGrp="1"/>
          </p:cNvGraphicFramePr>
          <p:nvPr>
            <p:extLst>
              <p:ext uri="{D42A27DB-BD31-4B8C-83A1-F6EECF244321}">
                <p14:modId xmlns:p14="http://schemas.microsoft.com/office/powerpoint/2010/main" val="697895157"/>
              </p:ext>
            </p:extLst>
          </p:nvPr>
        </p:nvGraphicFramePr>
        <p:xfrm>
          <a:off x="14488884" y="29652378"/>
          <a:ext cx="10270672" cy="5102983"/>
        </p:xfrm>
        <a:graphic>
          <a:graphicData uri="http://schemas.openxmlformats.org/drawingml/2006/table">
            <a:tbl>
              <a:tblPr/>
              <a:tblGrid>
                <a:gridCol w="5135336">
                  <a:extLst>
                    <a:ext uri="{9D8B030D-6E8A-4147-A177-3AD203B41FA5}">
                      <a16:colId xmlns:a16="http://schemas.microsoft.com/office/drawing/2014/main" val="20000"/>
                    </a:ext>
                  </a:extLst>
                </a:gridCol>
                <a:gridCol w="5135336">
                  <a:extLst>
                    <a:ext uri="{9D8B030D-6E8A-4147-A177-3AD203B41FA5}">
                      <a16:colId xmlns:a16="http://schemas.microsoft.com/office/drawing/2014/main" val="20001"/>
                    </a:ext>
                  </a:extLst>
                </a:gridCol>
              </a:tblGrid>
              <a:tr h="584470">
                <a:tc>
                  <a:txBody>
                    <a:bodyPr/>
                    <a:lstStyle/>
                    <a:p>
                      <a:pPr algn="l"/>
                      <a:r>
                        <a:rPr lang="en-US" sz="3200" b="1" u="none" dirty="0">
                          <a:solidFill>
                            <a:srgbClr val="FFFFFF"/>
                          </a:solidFill>
                          <a:latin typeface="Arial" pitchFamily="34" charset="0"/>
                          <a:ea typeface="Arial" pitchFamily="34" charset="-122"/>
                          <a:cs typeface="Arial" pitchFamily="34" charset="-120"/>
                        </a:rPr>
                        <a:t>Condiție</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1B5E3B"/>
                    </a:solidFill>
                  </a:tcPr>
                </a:tc>
                <a:tc>
                  <a:txBody>
                    <a:bodyPr/>
                    <a:lstStyle/>
                    <a:p>
                      <a:pPr algn="l"/>
                      <a:r>
                        <a:rPr lang="en-US" sz="3200" b="1" u="none" dirty="0">
                          <a:solidFill>
                            <a:srgbClr val="FFFFFF"/>
                          </a:solidFill>
                          <a:latin typeface="Arial" pitchFamily="34" charset="0"/>
                          <a:ea typeface="Arial" pitchFamily="34" charset="-122"/>
                          <a:cs typeface="Arial" pitchFamily="34" charset="-120"/>
                        </a:rPr>
                        <a:t>Valoare</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1B5E3B"/>
                    </a:solidFill>
                  </a:tcPr>
                </a:tc>
                <a:extLst>
                  <a:ext uri="{0D108BD9-81ED-4DB2-BD59-A6C34878D82A}">
                    <a16:rowId xmlns:a16="http://schemas.microsoft.com/office/drawing/2014/main" val="10000"/>
                  </a:ext>
                </a:extLst>
              </a:tr>
              <a:tr h="855176">
                <a:tc>
                  <a:txBody>
                    <a:bodyPr/>
                    <a:lstStyle/>
                    <a:p>
                      <a:pPr algn="l"/>
                      <a:r>
                        <a:rPr lang="en-US" sz="3200" u="none" dirty="0">
                          <a:solidFill>
                            <a:srgbClr val="1A1A1A"/>
                          </a:solidFill>
                          <a:latin typeface="Arial" pitchFamily="34" charset="0"/>
                          <a:ea typeface="Arial" pitchFamily="34" charset="-122"/>
                          <a:cs typeface="Arial" pitchFamily="34" charset="-120"/>
                        </a:rPr>
                        <a:t>Eligible land</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FFFFFF"/>
                    </a:solidFill>
                  </a:tcPr>
                </a:tc>
                <a:tc>
                  <a:txBody>
                    <a:bodyPr/>
                    <a:lstStyle/>
                    <a:p>
                      <a:pPr algn="l"/>
                      <a:r>
                        <a:rPr lang="ro-RO" sz="3200" u="none" dirty="0">
                          <a:solidFill>
                            <a:srgbClr val="1A1A1A"/>
                          </a:solidFill>
                          <a:latin typeface="Arial" pitchFamily="34" charset="0"/>
                          <a:ea typeface="Arial" charset="0"/>
                          <a:cs typeface="Arial" pitchFamily="34" charset="-120"/>
                        </a:rPr>
                        <a:t>HNV Pastures</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584470">
                <a:tc>
                  <a:txBody>
                    <a:bodyPr/>
                    <a:lstStyle/>
                    <a:p>
                      <a:pPr algn="l"/>
                      <a:r>
                        <a:rPr lang="en-US" sz="3200" u="none" dirty="0">
                          <a:solidFill>
                            <a:srgbClr val="1A1A1A"/>
                          </a:solidFill>
                          <a:latin typeface="Arial" pitchFamily="34" charset="0"/>
                          <a:ea typeface="Arial" pitchFamily="34" charset="-122"/>
                          <a:cs typeface="Arial" pitchFamily="34" charset="-120"/>
                        </a:rPr>
                        <a:t>Issuance fee</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E8F5E9"/>
                    </a:solidFill>
                  </a:tcPr>
                </a:tc>
                <a:tc>
                  <a:txBody>
                    <a:bodyPr/>
                    <a:lstStyle/>
                    <a:p>
                      <a:pPr algn="l"/>
                      <a:r>
                        <a:rPr lang="ro-RO" sz="3200" u="none" dirty="0">
                          <a:solidFill>
                            <a:srgbClr val="1A1A1A"/>
                          </a:solidFill>
                          <a:latin typeface="Arial" pitchFamily="34" charset="0"/>
                          <a:ea typeface="Arial" charset="0"/>
                          <a:cs typeface="Arial" pitchFamily="34" charset="-120"/>
                        </a:rPr>
                        <a:t>0</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E8F5E9"/>
                    </a:solidFill>
                  </a:tcPr>
                </a:tc>
                <a:extLst>
                  <a:ext uri="{0D108BD9-81ED-4DB2-BD59-A6C34878D82A}">
                    <a16:rowId xmlns:a16="http://schemas.microsoft.com/office/drawing/2014/main" val="10002"/>
                  </a:ext>
                </a:extLst>
              </a:tr>
              <a:tr h="584470">
                <a:tc>
                  <a:txBody>
                    <a:bodyPr/>
                    <a:lstStyle/>
                    <a:p>
                      <a:pPr algn="l"/>
                      <a:r>
                        <a:rPr lang="en-US" sz="3200" u="none" dirty="0">
                          <a:solidFill>
                            <a:srgbClr val="1A1A1A"/>
                          </a:solidFill>
                          <a:latin typeface="Arial" pitchFamily="34" charset="0"/>
                          <a:ea typeface="Arial" pitchFamily="34" charset="-122"/>
                          <a:cs typeface="Arial" pitchFamily="34" charset="-120"/>
                        </a:rPr>
                        <a:t>Subscription fee</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FFFFFF"/>
                    </a:solidFill>
                  </a:tcPr>
                </a:tc>
                <a:tc>
                  <a:txBody>
                    <a:bodyPr/>
                    <a:lstStyle/>
                    <a:p>
                      <a:pPr algn="l"/>
                      <a:r>
                        <a:rPr lang="en-US" sz="3200" u="none" dirty="0">
                          <a:solidFill>
                            <a:srgbClr val="1A1A1A"/>
                          </a:solidFill>
                          <a:latin typeface="Arial" pitchFamily="34" charset="0"/>
                          <a:ea typeface="Arial" pitchFamily="34" charset="-122"/>
                          <a:cs typeface="Arial" pitchFamily="34" charset="-120"/>
                        </a:rPr>
                        <a:t>0</a:t>
                      </a:r>
                      <a:r>
                        <a:rPr lang="ro-RO" sz="3200" u="none" dirty="0">
                          <a:solidFill>
                            <a:srgbClr val="1A1A1A"/>
                          </a:solidFill>
                          <a:latin typeface="Arial" pitchFamily="34" charset="0"/>
                          <a:ea typeface="Arial" pitchFamily="34" charset="-122"/>
                          <a:cs typeface="Arial" pitchFamily="34" charset="-120"/>
                        </a:rPr>
                        <a:t> </a:t>
                      </a:r>
                      <a:r>
                        <a:rPr lang="en-US" sz="3200" u="none" dirty="0">
                          <a:solidFill>
                            <a:srgbClr val="1A1A1A"/>
                          </a:solidFill>
                          <a:latin typeface="Arial" pitchFamily="34" charset="0"/>
                          <a:ea typeface="Arial" pitchFamily="34" charset="-122"/>
                          <a:cs typeface="Arial" pitchFamily="34" charset="-120"/>
                        </a:rPr>
                        <a:t>EUR/lună</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829334">
                <a:tc>
                  <a:txBody>
                    <a:bodyPr/>
                    <a:lstStyle/>
                    <a:p>
                      <a:pPr algn="l"/>
                      <a:r>
                        <a:rPr lang="en-US" sz="3200" u="none" dirty="0">
                          <a:solidFill>
                            <a:srgbClr val="1A1A1A"/>
                          </a:solidFill>
                          <a:latin typeface="Arial" pitchFamily="34" charset="0"/>
                          <a:ea typeface="Arial" pitchFamily="34" charset="-122"/>
                          <a:cs typeface="Arial" pitchFamily="34" charset="-120"/>
                        </a:rPr>
                        <a:t>Contract duration</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E8F5E9"/>
                    </a:solidFill>
                  </a:tcPr>
                </a:tc>
                <a:tc>
                  <a:txBody>
                    <a:bodyPr/>
                    <a:lstStyle/>
                    <a:p>
                      <a:pPr algn="l"/>
                      <a:r>
                        <a:rPr lang="en-US" sz="3200" u="none" dirty="0">
                          <a:solidFill>
                            <a:srgbClr val="1A1A1A"/>
                          </a:solidFill>
                          <a:latin typeface="Arial" pitchFamily="34" charset="0"/>
                          <a:ea typeface="Arial" pitchFamily="34" charset="-122"/>
                          <a:cs typeface="Arial" pitchFamily="34" charset="-120"/>
                        </a:rPr>
                        <a:t>5</a:t>
                      </a:r>
                      <a:r>
                        <a:rPr lang="ro-RO" sz="3200" u="none" dirty="0">
                          <a:solidFill>
                            <a:srgbClr val="1A1A1A"/>
                          </a:solidFill>
                          <a:latin typeface="Arial" pitchFamily="34" charset="0"/>
                          <a:ea typeface="Arial" pitchFamily="34" charset="-122"/>
                          <a:cs typeface="Arial" pitchFamily="34" charset="-120"/>
                        </a:rPr>
                        <a:t> </a:t>
                      </a:r>
                      <a:r>
                        <a:rPr lang="en-US" sz="3200" u="none" dirty="0">
                          <a:solidFill>
                            <a:srgbClr val="1A1A1A"/>
                          </a:solidFill>
                          <a:latin typeface="Arial" pitchFamily="34" charset="0"/>
                          <a:ea typeface="Arial" pitchFamily="34" charset="-122"/>
                          <a:cs typeface="Arial" pitchFamily="34" charset="-120"/>
                        </a:rPr>
                        <a:t>ani</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E8F5E9"/>
                    </a:solidFill>
                  </a:tcPr>
                </a:tc>
                <a:extLst>
                  <a:ext uri="{0D108BD9-81ED-4DB2-BD59-A6C34878D82A}">
                    <a16:rowId xmlns:a16="http://schemas.microsoft.com/office/drawing/2014/main" val="10004"/>
                  </a:ext>
                </a:extLst>
              </a:tr>
              <a:tr h="584470">
                <a:tc>
                  <a:txBody>
                    <a:bodyPr/>
                    <a:lstStyle/>
                    <a:p>
                      <a:pPr algn="l"/>
                      <a:r>
                        <a:rPr lang="en-US" sz="3200" u="none" dirty="0">
                          <a:solidFill>
                            <a:srgbClr val="1A1A1A"/>
                          </a:solidFill>
                          <a:latin typeface="Arial" pitchFamily="34" charset="0"/>
                          <a:ea typeface="Arial" pitchFamily="34" charset="-122"/>
                          <a:cs typeface="Arial" pitchFamily="34" charset="-120"/>
                        </a:rPr>
                        <a:t>Certificate value</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FFFFFF"/>
                    </a:solidFill>
                  </a:tcPr>
                </a:tc>
                <a:tc>
                  <a:txBody>
                    <a:bodyPr/>
                    <a:lstStyle/>
                    <a:p>
                      <a:pPr algn="l"/>
                      <a:r>
                        <a:rPr lang="ro-RO" sz="3200" u="none" dirty="0">
                          <a:solidFill>
                            <a:srgbClr val="1A1A1A"/>
                          </a:solidFill>
                          <a:latin typeface="Arial" pitchFamily="34" charset="0"/>
                          <a:ea typeface="Arial" pitchFamily="34" charset="-122"/>
                          <a:cs typeface="Arial" pitchFamily="34" charset="-120"/>
                        </a:rPr>
                        <a:t>100</a:t>
                      </a:r>
                      <a:r>
                        <a:rPr lang="en-US" sz="3200" u="none" dirty="0">
                          <a:solidFill>
                            <a:srgbClr val="1A1A1A"/>
                          </a:solidFill>
                          <a:latin typeface="Arial" pitchFamily="34" charset="0"/>
                          <a:ea typeface="Arial" pitchFamily="34" charset="-122"/>
                          <a:cs typeface="Arial" pitchFamily="34" charset="-120"/>
                        </a:rPr>
                        <a:t> EUR</a:t>
                      </a:r>
                      <a:r>
                        <a:rPr lang="ro-RO" sz="3200" u="none" dirty="0">
                          <a:solidFill>
                            <a:srgbClr val="1A1A1A"/>
                          </a:solidFill>
                          <a:latin typeface="Arial" pitchFamily="34" charset="0"/>
                          <a:ea typeface="Arial" pitchFamily="34" charset="-122"/>
                          <a:cs typeface="Arial" pitchFamily="34" charset="-120"/>
                        </a:rPr>
                        <a:t>/ha/an</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584470">
                <a:tc>
                  <a:txBody>
                    <a:bodyPr/>
                    <a:lstStyle/>
                    <a:p>
                      <a:pPr algn="l"/>
                      <a:r>
                        <a:rPr lang="en-US" sz="3200" u="none" dirty="0">
                          <a:solidFill>
                            <a:srgbClr val="1A1A1A"/>
                          </a:solidFill>
                          <a:latin typeface="Arial" pitchFamily="34" charset="0"/>
                          <a:ea typeface="Arial" pitchFamily="34" charset="-122"/>
                          <a:cs typeface="Arial" pitchFamily="34" charset="-120"/>
                        </a:rPr>
                        <a:t>Certificate/ha</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E8F5E9"/>
                    </a:solidFill>
                  </a:tcPr>
                </a:tc>
                <a:tc>
                  <a:txBody>
                    <a:bodyPr/>
                    <a:lstStyle/>
                    <a:p>
                      <a:pPr algn="l"/>
                      <a:r>
                        <a:rPr lang="ro-RO" sz="3200" u="none" dirty="0">
                          <a:solidFill>
                            <a:srgbClr val="1A1A1A"/>
                          </a:solidFill>
                          <a:latin typeface="Arial" pitchFamily="34" charset="0"/>
                          <a:ea typeface="Arial" charset="0"/>
                          <a:cs typeface="Arial" pitchFamily="34" charset="-120"/>
                        </a:rPr>
                        <a:t>1</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E8F5E9"/>
                    </a:solidFill>
                  </a:tcPr>
                </a:tc>
                <a:extLst>
                  <a:ext uri="{0D108BD9-81ED-4DB2-BD59-A6C34878D82A}">
                    <a16:rowId xmlns:a16="http://schemas.microsoft.com/office/drawing/2014/main" val="10006"/>
                  </a:ext>
                </a:extLst>
              </a:tr>
              <a:tr h="496123">
                <a:tc>
                  <a:txBody>
                    <a:bodyPr/>
                    <a:lstStyle/>
                    <a:p>
                      <a:pPr algn="l"/>
                      <a:r>
                        <a:rPr lang="en-US" sz="3200" u="none" dirty="0">
                          <a:solidFill>
                            <a:srgbClr val="1A1A1A"/>
                          </a:solidFill>
                          <a:latin typeface="Arial" pitchFamily="34" charset="0"/>
                          <a:ea typeface="Arial" pitchFamily="34" charset="-122"/>
                          <a:cs typeface="Arial" pitchFamily="34" charset="-120"/>
                        </a:rPr>
                        <a:t>Average Income</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FFFFFF"/>
                    </a:solidFill>
                  </a:tcPr>
                </a:tc>
                <a:tc>
                  <a:txBody>
                    <a:bodyPr/>
                    <a:lstStyle/>
                    <a:p>
                      <a:pPr algn="l"/>
                      <a:r>
                        <a:rPr lang="ro-RO" sz="3200" u="none" dirty="0">
                          <a:solidFill>
                            <a:srgbClr val="1A1A1A"/>
                          </a:solidFill>
                          <a:latin typeface="Arial" pitchFamily="34" charset="0"/>
                          <a:ea typeface="Arial" pitchFamily="34" charset="-122"/>
                          <a:cs typeface="Arial" pitchFamily="34" charset="-120"/>
                        </a:rPr>
                        <a:t>10</a:t>
                      </a:r>
                      <a:r>
                        <a:rPr lang="en-US" sz="3200" u="none" dirty="0">
                          <a:solidFill>
                            <a:srgbClr val="1A1A1A"/>
                          </a:solidFill>
                          <a:latin typeface="Arial" pitchFamily="34" charset="0"/>
                          <a:ea typeface="Arial" pitchFamily="34" charset="-122"/>
                          <a:cs typeface="Arial" pitchFamily="34" charset="-120"/>
                        </a:rPr>
                        <a:t>0 EUR/ha</a:t>
                      </a:r>
                      <a:r>
                        <a:rPr lang="ro-RO" sz="3200" u="none" dirty="0">
                          <a:solidFill>
                            <a:srgbClr val="1A1A1A"/>
                          </a:solidFill>
                          <a:latin typeface="Arial" pitchFamily="34" charset="0"/>
                          <a:ea typeface="Arial" pitchFamily="34" charset="-122"/>
                          <a:cs typeface="Arial" pitchFamily="34" charset="-120"/>
                        </a:rPr>
                        <a:t>/am\n</a:t>
                      </a:r>
                      <a:endParaRPr lang="en-US" sz="3200" dirty="0">
                        <a:latin typeface="Arial" charset="0"/>
                        <a:ea typeface="Arial" charset="0"/>
                        <a:cs typeface="Arial" charset="0"/>
                      </a:endParaRPr>
                    </a:p>
                  </a:txBody>
                  <a:tcPr marT="0" marB="0" anchor="ctr">
                    <a:lnL w="12700" cap="flat" cmpd="sng" algn="ctr">
                      <a:solidFill>
                        <a:srgbClr val="E0E0E0"/>
                      </a:solidFill>
                      <a:prstDash val="solid"/>
                      <a:round/>
                      <a:headEnd type="none" w="med" len="med"/>
                      <a:tailEnd type="none" w="med" len="med"/>
                    </a:lnL>
                    <a:lnR w="12700" cap="flat" cmpd="sng" algn="ctr">
                      <a:solidFill>
                        <a:srgbClr val="E0E0E0"/>
                      </a:solidFill>
                      <a:prstDash val="solid"/>
                      <a:round/>
                      <a:headEnd type="none" w="med" len="med"/>
                      <a:tailEnd type="none" w="med" len="med"/>
                    </a:lnR>
                    <a:lnT w="12700" cap="flat" cmpd="sng" algn="ctr">
                      <a:solidFill>
                        <a:srgbClr val="E0E0E0"/>
                      </a:solidFill>
                      <a:prstDash val="solid"/>
                      <a:round/>
                      <a:headEnd type="none" w="med" len="med"/>
                      <a:tailEnd type="none" w="med" len="med"/>
                    </a:lnT>
                    <a:lnB w="12700" cap="flat" cmpd="sng" algn="ctr">
                      <a:solidFill>
                        <a:srgbClr val="E0E0E0"/>
                      </a:solidFill>
                      <a:prstDash val="solid"/>
                      <a:round/>
                      <a:headEnd type="none" w="med" len="med"/>
                      <a:tailEnd type="none" w="med" len="med"/>
                    </a:lnB>
                    <a:solidFill>
                      <a:srgbClr val="FFFFFF"/>
                    </a:solidFill>
                  </a:tcPr>
                </a:tc>
                <a:extLst>
                  <a:ext uri="{0D108BD9-81ED-4DB2-BD59-A6C34878D82A}">
                    <a16:rowId xmlns:a16="http://schemas.microsoft.com/office/drawing/2014/main" val="10007"/>
                  </a:ext>
                </a:extLst>
              </a:tr>
            </a:tbl>
          </a:graphicData>
        </a:graphic>
      </p:graphicFrame>
      <p:sp>
        <p:nvSpPr>
          <p:cNvPr id="44" name="Text 21">
            <a:extLst>
              <a:ext uri="{FF2B5EF4-FFF2-40B4-BE49-F238E27FC236}">
                <a16:creationId xmlns:a16="http://schemas.microsoft.com/office/drawing/2014/main" id="{1CD0C4CA-A5CE-34FF-80BB-0BA31E8D019B}"/>
              </a:ext>
            </a:extLst>
          </p:cNvPr>
          <p:cNvSpPr/>
          <p:nvPr/>
        </p:nvSpPr>
        <p:spPr>
          <a:xfrm>
            <a:off x="3041952" y="23859069"/>
            <a:ext cx="20962860" cy="3037566"/>
          </a:xfrm>
          <a:prstGeom prst="rect">
            <a:avLst/>
          </a:prstGeom>
          <a:noFill/>
          <a:ln/>
        </p:spPr>
        <p:txBody>
          <a:bodyPr wrap="square" lIns="0" tIns="0" rIns="0" bIns="0" rtlCol="0" anchor="t"/>
          <a:lstStyle/>
          <a:p>
            <a:pPr>
              <a:lnSpc>
                <a:spcPct val="135000"/>
              </a:lnSpc>
            </a:pPr>
            <a:r>
              <a:rPr lang="en-US" sz="3200" dirty="0">
                <a:solidFill>
                  <a:srgbClr val="1B1B1B"/>
                </a:solidFill>
                <a:latin typeface="Arial" panose="020B0604020202020204" pitchFamily="34" charset="0"/>
                <a:ea typeface="Quattrocento Sans" pitchFamily="34" charset="-122"/>
                <a:cs typeface="Arial" panose="020B0604020202020204" pitchFamily="34" charset="0"/>
              </a:rPr>
              <a:t>The</a:t>
            </a:r>
            <a:r>
              <a:rPr lang="ro-RO" sz="3200" dirty="0">
                <a:solidFill>
                  <a:srgbClr val="1B1B1B"/>
                </a:solidFill>
                <a:latin typeface="Arial" panose="020B0604020202020204" pitchFamily="34" charset="0"/>
                <a:ea typeface="Quattrocento Sans" pitchFamily="34" charset="-122"/>
                <a:cs typeface="Arial" panose="020B0604020202020204" pitchFamily="34" charset="0"/>
              </a:rPr>
              <a:t> carbon credits</a:t>
            </a:r>
            <a:r>
              <a:rPr lang="en-US" sz="3200" dirty="0">
                <a:solidFill>
                  <a:srgbClr val="1B1B1B"/>
                </a:solidFill>
                <a:latin typeface="Arial" panose="020B0604020202020204" pitchFamily="34" charset="0"/>
                <a:ea typeface="Quattrocento Sans" pitchFamily="34" charset="-122"/>
                <a:cs typeface="Arial" panose="020B0604020202020204" pitchFamily="34" charset="0"/>
              </a:rPr>
              <a:t> offer is based on the principle of </a:t>
            </a:r>
            <a:r>
              <a:rPr lang="en-US" sz="3200" b="1" dirty="0">
                <a:solidFill>
                  <a:srgbClr val="1B1B1B"/>
                </a:solidFill>
                <a:latin typeface="Arial" panose="020B0604020202020204" pitchFamily="34" charset="0"/>
                <a:ea typeface="Quattrocento Sans" pitchFamily="34" charset="-122"/>
                <a:cs typeface="Arial" panose="020B0604020202020204" pitchFamily="34" charset="0"/>
              </a:rPr>
              <a:t>additionality, permanence and measurability</a:t>
            </a:r>
            <a:r>
              <a:rPr lang="en-US" sz="3200" dirty="0">
                <a:solidFill>
                  <a:srgbClr val="1B1B1B"/>
                </a:solidFill>
                <a:latin typeface="Arial" panose="020B0604020202020204" pitchFamily="34" charset="0"/>
                <a:ea typeface="Quattrocento Sans" pitchFamily="34" charset="-122"/>
                <a:cs typeface="Arial" panose="020B0604020202020204" pitchFamily="34" charset="0"/>
              </a:rPr>
              <a:t>. Main platforms: </a:t>
            </a:r>
            <a:r>
              <a:rPr lang="en-US" sz="3200" b="1" dirty="0">
                <a:solidFill>
                  <a:srgbClr val="1B1B1B"/>
                </a:solidFill>
                <a:latin typeface="Arial" panose="020B0604020202020204" pitchFamily="34" charset="0"/>
                <a:ea typeface="Quattrocento Sans" pitchFamily="34" charset="-122"/>
                <a:cs typeface="Arial" panose="020B0604020202020204" pitchFamily="34" charset="0"/>
              </a:rPr>
              <a:t>Agreena and eAgronom </a:t>
            </a:r>
            <a:r>
              <a:rPr lang="en-US" sz="3200" dirty="0">
                <a:solidFill>
                  <a:srgbClr val="1B1B1B"/>
                </a:solidFill>
                <a:latin typeface="Arial" panose="020B0604020202020204" pitchFamily="34" charset="0"/>
                <a:ea typeface="Quattrocento Sans" pitchFamily="34" charset="-122"/>
                <a:cs typeface="Arial" panose="020B0604020202020204" pitchFamily="34" charset="0"/>
              </a:rPr>
              <a:t>– assist farmers in implementing practices, obtaining and selling carbon credits.</a:t>
            </a:r>
            <a:r>
              <a:rPr lang="ro-RO" sz="3200" b="1" dirty="0">
                <a:solidFill>
                  <a:srgbClr val="1B1B1B"/>
                </a:solidFill>
                <a:latin typeface="Arial" panose="020B0604020202020204" pitchFamily="34" charset="0"/>
                <a:ea typeface="Quattrocento Sans" pitchFamily="34" charset="-122"/>
                <a:cs typeface="Arial" panose="020B0604020202020204" pitchFamily="34" charset="0"/>
              </a:rPr>
              <a:t>  </a:t>
            </a:r>
          </a:p>
          <a:p>
            <a:pPr>
              <a:lnSpc>
                <a:spcPct val="135000"/>
              </a:lnSpc>
            </a:pPr>
            <a:r>
              <a:rPr lang="ro-RO" sz="3200" b="1" dirty="0">
                <a:solidFill>
                  <a:srgbClr val="1B1B1B"/>
                </a:solidFill>
                <a:latin typeface="Arial" panose="020B0604020202020204" pitchFamily="34" charset="0"/>
                <a:ea typeface="Quattrocento Sans" pitchFamily="34" charset="-122"/>
                <a:cs typeface="Arial" panose="020B0604020202020204" pitchFamily="34" charset="0"/>
              </a:rPr>
              <a:t>                                                           </a:t>
            </a:r>
          </a:p>
          <a:p>
            <a:pPr>
              <a:lnSpc>
                <a:spcPct val="135000"/>
              </a:lnSpc>
            </a:pPr>
            <a:r>
              <a:rPr lang="ro-RO" sz="3200" b="1" dirty="0">
                <a:solidFill>
                  <a:srgbClr val="1B1B1B"/>
                </a:solidFill>
                <a:latin typeface="Arial" panose="020B0604020202020204" pitchFamily="34" charset="0"/>
                <a:ea typeface="Quattrocento Sans" pitchFamily="34" charset="-122"/>
                <a:cs typeface="Arial" panose="020B0604020202020204" pitchFamily="34" charset="0"/>
              </a:rPr>
              <a:t>                                                              </a:t>
            </a:r>
            <a:r>
              <a:rPr lang="en-US" sz="3200" b="1" dirty="0">
                <a:solidFill>
                  <a:srgbClr val="1B1B1B"/>
                </a:solidFill>
                <a:latin typeface="Arial" panose="020B0604020202020204" pitchFamily="34" charset="0"/>
                <a:ea typeface="Quattrocento Sans" pitchFamily="34" charset="-122"/>
                <a:cs typeface="Arial" panose="020B0604020202020204" pitchFamily="34" charset="0"/>
              </a:rPr>
              <a:t>Conditions offered by suppliers:</a:t>
            </a:r>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02167547"/>
      </p:ext>
    </p:extLst>
  </p:cSld>
  <p:clrMapOvr>
    <a:masterClrMapping/>
  </p:clrMapOvr>
  <p:transition>
    <p:fade/>
  </p:transition>
</p:sld>
</file>

<file path=ppt/theme/theme1.xml><?xml version="1.0" encoding="utf-8"?>
<a:theme xmlns:a="http://schemas.openxmlformats.org/drawingml/2006/main" name="Custom Theme">
  <a:themeElements>
    <a:clrScheme name="Custom">
      <a:dk1>
        <a:srgbClr val="000000"/>
      </a:dk1>
      <a:lt1>
        <a:srgbClr val="FFFFFF"/>
      </a:lt1>
      <a:dk2>
        <a:srgbClr val="333333"/>
      </a:dk2>
      <a:lt2>
        <a:srgbClr val="EEEEEE"/>
      </a:lt2>
      <a:accent1>
        <a:srgbClr val="8DAAC2"/>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4620</TotalTime>
  <Words>1191</Words>
  <Application>Microsoft Office PowerPoint</Application>
  <PresentationFormat>Custom</PresentationFormat>
  <Paragraphs>172</Paragraphs>
  <Slides>2</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Arial</vt:lpstr>
      <vt:lpstr>Arial Black</vt:lpstr>
      <vt:lpstr>Calibri</vt:lpstr>
      <vt:lpstr>Quattrocento Sans</vt:lpstr>
      <vt:lpstr>QuattrocentoSans</vt:lpstr>
      <vt:lpstr>Wingdings</vt:lpstr>
      <vt:lpstr>Custom Theme</vt:lpstr>
      <vt:lpstr>PowerPoint Presentation</vt:lpstr>
      <vt:lpstr>PowerPoint Presentation</vt:lpstr>
    </vt:vector>
  </TitlesOfParts>
  <Company>Moonshot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Certificatele de Carbon: Oportunitati si Provocari pentru Sectorul Agricol</dc:title>
  <dc:subject>Certificatele de Carbon: Oportunitati si Provocari pentru Sectorul Agricol</dc:subject>
  <dc:creator>Claudiu SERBAN</dc:creator>
  <cp:lastModifiedBy>Ioana</cp:lastModifiedBy>
  <cp:revision>31</cp:revision>
  <cp:lastPrinted>2026-05-18T09:44:24Z</cp:lastPrinted>
  <dcterms:created xsi:type="dcterms:W3CDTF">2026-05-13T06:20:12Z</dcterms:created>
  <dcterms:modified xsi:type="dcterms:W3CDTF">2026-05-18T10:44:29Z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IGC">
    <vt:lpwstr>{"Label":"Certificatele de Carbon: Oportunitati si Provocari pentru Sectorul Agricol","ContentProducer":"001191110108MACG2KBH8F10000","ProduceID":"19e1fd98-30e2-892e-8000-0000848e9349","ReservedCode1":"","ContentPropagator":"001191110108MACG2KBH8F20000","</vt:lpwstr>
  </property>
</Properties>
</file>